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D12F10-7728-4AA6-A49D-B1300710EFD3}" v="3" dt="2023-12-21T17:15:20.6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55" d="100"/>
          <a:sy n="55"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move the slide</a:t>
            </a:r>
          </a:p>
        </p:txBody>
      </p:sp>
      <p:sp>
        <p:nvSpPr>
          <p:cNvPr id="42"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IN" sz="2000" b="0" strike="noStrike" spc="-1">
                <a:latin typeface="Arial"/>
              </a:rPr>
              <a:t>Click to edit the notes format</a:t>
            </a:r>
          </a:p>
        </p:txBody>
      </p:sp>
      <p:sp>
        <p:nvSpPr>
          <p:cNvPr id="43"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IN" sz="1400" b="0" strike="noStrike" spc="-1">
                <a:latin typeface="Times New Roman"/>
              </a:rPr>
              <a:t>&lt;header&gt;</a:t>
            </a:r>
          </a:p>
        </p:txBody>
      </p:sp>
      <p:sp>
        <p:nvSpPr>
          <p:cNvPr id="44" name="PlaceHolder 4"/>
          <p:cNvSpPr>
            <a:spLocks noGrp="1"/>
          </p:cNvSpPr>
          <p:nvPr>
            <p:ph type="dt"/>
          </p:nvPr>
        </p:nvSpPr>
        <p:spPr>
          <a:xfrm>
            <a:off x="4278960" y="0"/>
            <a:ext cx="3280680" cy="534240"/>
          </a:xfrm>
          <a:prstGeom prst="rect">
            <a:avLst/>
          </a:prstGeom>
          <a:noFill/>
          <a:ln w="0">
            <a:noFill/>
          </a:ln>
        </p:spPr>
        <p:txBody>
          <a:bodyPr lIns="0" tIns="0" rIns="0" bIns="0" anchor="t">
            <a:noAutofit/>
          </a:bodyPr>
          <a:lstStyle/>
          <a:p>
            <a:pPr algn="r"/>
            <a:r>
              <a:rPr lang="en-IN" sz="1400" b="0" strike="noStrike" spc="-1">
                <a:latin typeface="Times New Roman"/>
              </a:rPr>
              <a:t>&lt;date/time&gt;</a:t>
            </a:r>
          </a:p>
        </p:txBody>
      </p:sp>
      <p:sp>
        <p:nvSpPr>
          <p:cNvPr id="45" name="PlaceHolder 5"/>
          <p:cNvSpPr>
            <a:spLocks noGrp="1"/>
          </p:cNvSpPr>
          <p:nvPr>
            <p:ph type="ftr"/>
          </p:nvPr>
        </p:nvSpPr>
        <p:spPr>
          <a:xfrm>
            <a:off x="0" y="10157400"/>
            <a:ext cx="3280680" cy="534240"/>
          </a:xfrm>
          <a:prstGeom prst="rect">
            <a:avLst/>
          </a:prstGeom>
          <a:noFill/>
          <a:ln w="0">
            <a:noFill/>
          </a:ln>
        </p:spPr>
        <p:txBody>
          <a:bodyPr lIns="0" tIns="0" rIns="0" bIns="0" anchor="b">
            <a:noAutofit/>
          </a:bodyPr>
          <a:lstStyle/>
          <a:p>
            <a:r>
              <a:rPr lang="en-IN" sz="1400" b="0" strike="noStrike" spc="-1">
                <a:latin typeface="Times New Roman"/>
              </a:rPr>
              <a:t>&lt;footer&gt;</a:t>
            </a:r>
          </a:p>
        </p:txBody>
      </p:sp>
      <p:sp>
        <p:nvSpPr>
          <p:cNvPr id="46" name="PlaceHolder 6"/>
          <p:cNvSpPr>
            <a:spLocks noGrp="1"/>
          </p:cNvSpPr>
          <p:nvPr>
            <p:ph type="sldNum"/>
          </p:nvPr>
        </p:nvSpPr>
        <p:spPr>
          <a:xfrm>
            <a:off x="4278960" y="10157400"/>
            <a:ext cx="3280680" cy="534240"/>
          </a:xfrm>
          <a:prstGeom prst="rect">
            <a:avLst/>
          </a:prstGeom>
          <a:noFill/>
          <a:ln w="0">
            <a:noFill/>
          </a:ln>
        </p:spPr>
        <p:txBody>
          <a:bodyPr lIns="0" tIns="0" rIns="0" bIns="0" anchor="b">
            <a:noAutofit/>
          </a:bodyPr>
          <a:lstStyle/>
          <a:p>
            <a:pPr algn="r"/>
            <a:fld id="{A68AB5A8-E01B-472B-8E7C-86694A01980C}" type="slidenum">
              <a:rPr lang="en-IN" sz="1400" b="0" strike="noStrike" spc="-1">
                <a:latin typeface="Times New Roman"/>
              </a:rPr>
              <a:t>‹#›</a:t>
            </a:fld>
            <a:endParaRPr lang="en-IN"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IN" sz="2400" b="0" strike="noStrike" spc="-1">
              <a:latin typeface="Times New Roman"/>
            </a:endParaRPr>
          </a:p>
        </p:txBody>
      </p:sp>
      <p:sp>
        <p:nvSpPr>
          <p:cNvPr id="605" name="PlaceHolder 2"/>
          <p:cNvSpPr>
            <a:spLocks noGrp="1"/>
          </p:cNvSpPr>
          <p:nvPr>
            <p:ph type="dt"/>
          </p:nvPr>
        </p:nvSpPr>
        <p:spPr>
          <a:xfrm>
            <a:off x="5180040" y="0"/>
            <a:ext cx="3962160" cy="342720"/>
          </a:xfrm>
          <a:prstGeom prst="rect">
            <a:avLst/>
          </a:prstGeom>
          <a:noFill/>
          <a:ln w="0">
            <a:noFill/>
          </a:ln>
        </p:spPr>
        <p:txBody>
          <a:bodyPr anchor="t">
            <a:noAutofit/>
          </a:bodyPr>
          <a:lstStyle/>
          <a:p>
            <a:pPr algn="r">
              <a:lnSpc>
                <a:spcPct val="100000"/>
              </a:lnSpc>
            </a:pPr>
            <a:r>
              <a:rPr lang="cs-CZ" sz="1200" b="0" strike="noStrike" spc="-1">
                <a:latin typeface="Times New Roman"/>
              </a:rPr>
              <a:t>1.7.2013</a:t>
            </a:r>
            <a:endParaRPr lang="en-IN" sz="1200" b="0" strike="noStrike" spc="-1">
              <a:latin typeface="Times New Roman"/>
            </a:endParaRPr>
          </a:p>
        </p:txBody>
      </p:sp>
      <p:sp>
        <p:nvSpPr>
          <p:cNvPr id="606" name="PlaceHolder 3"/>
          <p:cNvSpPr>
            <a:spLocks noGrp="1" noRot="1" noChangeAspect="1"/>
          </p:cNvSpPr>
          <p:nvPr>
            <p:ph type="sldImg"/>
          </p:nvPr>
        </p:nvSpPr>
        <p:spPr>
          <a:xfrm>
            <a:off x="2290763" y="512763"/>
            <a:ext cx="4562475" cy="2566987"/>
          </a:xfrm>
          <a:prstGeom prst="rect">
            <a:avLst/>
          </a:prstGeom>
          <a:ln w="0">
            <a:noFill/>
          </a:ln>
        </p:spPr>
      </p:sp>
      <p:sp>
        <p:nvSpPr>
          <p:cNvPr id="607" name="PlaceHolder 4"/>
          <p:cNvSpPr>
            <a:spLocks noGrp="1"/>
          </p:cNvSpPr>
          <p:nvPr>
            <p:ph type="body"/>
          </p:nvPr>
        </p:nvSpPr>
        <p:spPr>
          <a:xfrm>
            <a:off x="914400" y="3251160"/>
            <a:ext cx="7314840" cy="3080880"/>
          </a:xfrm>
          <a:prstGeom prst="rect">
            <a:avLst/>
          </a:prstGeom>
          <a:noFill/>
          <a:ln w="0">
            <a:noFill/>
          </a:ln>
        </p:spPr>
        <p:txBody>
          <a:bodyPr anchor="t">
            <a:noAutofit/>
          </a:bodyPr>
          <a:lstStyle/>
          <a:p>
            <a:pPr marL="216000" indent="-216000">
              <a:lnSpc>
                <a:spcPct val="100000"/>
              </a:lnSpc>
            </a:pPr>
            <a:r>
              <a:rPr lang="en-US" sz="2000" b="0" strike="noStrike" spc="-1">
                <a:latin typeface="Arial"/>
              </a:rPr>
              <a:t>1. </a:t>
            </a:r>
            <a:endParaRPr lang="en-IN" sz="2000" b="0" strike="noStrike" spc="-1">
              <a:latin typeface="Arial"/>
            </a:endParaRPr>
          </a:p>
        </p:txBody>
      </p:sp>
      <p:sp>
        <p:nvSpPr>
          <p:cNvPr id="608" name="PlaceHolder 5"/>
          <p:cNvSpPr>
            <a:spLocks noGrp="1"/>
          </p:cNvSpPr>
          <p:nvPr>
            <p:ph type="ftr"/>
          </p:nvPr>
        </p:nvSpPr>
        <p:spPr>
          <a:xfrm>
            <a:off x="0" y="6502320"/>
            <a:ext cx="3962160" cy="340920"/>
          </a:xfrm>
          <a:prstGeom prst="rect">
            <a:avLst/>
          </a:prstGeom>
          <a:noFill/>
          <a:ln w="0">
            <a:noFill/>
          </a:ln>
        </p:spPr>
        <p:txBody>
          <a:bodyPr anchor="b">
            <a:noAutofit/>
          </a:bodyPr>
          <a:lstStyle/>
          <a:p>
            <a:endParaRPr lang="en-IN" sz="2400" b="0" strike="noStrike" spc="-1">
              <a:latin typeface="Times New Roman"/>
            </a:endParaRPr>
          </a:p>
        </p:txBody>
      </p:sp>
      <p:sp>
        <p:nvSpPr>
          <p:cNvPr id="609" name="PlaceHolder 6"/>
          <p:cNvSpPr>
            <a:spLocks noGrp="1"/>
          </p:cNvSpPr>
          <p:nvPr>
            <p:ph type="sldNum"/>
          </p:nvPr>
        </p:nvSpPr>
        <p:spPr>
          <a:xfrm>
            <a:off x="5180040" y="6502320"/>
            <a:ext cx="3962160" cy="340920"/>
          </a:xfrm>
          <a:prstGeom prst="rect">
            <a:avLst/>
          </a:prstGeom>
          <a:noFill/>
          <a:ln w="0">
            <a:noFill/>
          </a:ln>
        </p:spPr>
        <p:txBody>
          <a:bodyPr anchor="b">
            <a:noAutofit/>
          </a:bodyPr>
          <a:lstStyle/>
          <a:p>
            <a:pPr algn="r">
              <a:lnSpc>
                <a:spcPct val="100000"/>
              </a:lnSpc>
            </a:pPr>
            <a:r>
              <a:rPr lang="cs-CZ" sz="1200" b="0" strike="noStrike" spc="-1">
                <a:latin typeface="Times New Roman"/>
              </a:rPr>
              <a:t>‹#›</a:t>
            </a:r>
            <a:endParaRPr lang="en-IN"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IN" sz="2400" b="0" strike="noStrike" spc="-1">
              <a:latin typeface="Times New Roman"/>
            </a:endParaRPr>
          </a:p>
        </p:txBody>
      </p:sp>
      <p:sp>
        <p:nvSpPr>
          <p:cNvPr id="611" name="PlaceHolder 2"/>
          <p:cNvSpPr>
            <a:spLocks noGrp="1"/>
          </p:cNvSpPr>
          <p:nvPr>
            <p:ph type="dt"/>
          </p:nvPr>
        </p:nvSpPr>
        <p:spPr>
          <a:xfrm>
            <a:off x="5180040" y="0"/>
            <a:ext cx="3962160" cy="342720"/>
          </a:xfrm>
          <a:prstGeom prst="rect">
            <a:avLst/>
          </a:prstGeom>
          <a:noFill/>
          <a:ln w="0">
            <a:noFill/>
          </a:ln>
        </p:spPr>
        <p:txBody>
          <a:bodyPr anchor="t">
            <a:noAutofit/>
          </a:bodyPr>
          <a:lstStyle/>
          <a:p>
            <a:pPr algn="r">
              <a:lnSpc>
                <a:spcPct val="100000"/>
              </a:lnSpc>
            </a:pPr>
            <a:r>
              <a:rPr lang="cs-CZ" sz="1200" b="0" strike="noStrike" spc="-1">
                <a:latin typeface="Times New Roman"/>
              </a:rPr>
              <a:t>1.7.2013</a:t>
            </a:r>
            <a:endParaRPr lang="en-IN" sz="1200" b="0" strike="noStrike" spc="-1">
              <a:latin typeface="Times New Roman"/>
            </a:endParaRPr>
          </a:p>
        </p:txBody>
      </p:sp>
      <p:sp>
        <p:nvSpPr>
          <p:cNvPr id="612" name="PlaceHolder 3"/>
          <p:cNvSpPr>
            <a:spLocks noGrp="1" noRot="1" noChangeAspect="1"/>
          </p:cNvSpPr>
          <p:nvPr>
            <p:ph type="sldImg"/>
          </p:nvPr>
        </p:nvSpPr>
        <p:spPr>
          <a:xfrm>
            <a:off x="2290763" y="512763"/>
            <a:ext cx="4562475" cy="2566987"/>
          </a:xfrm>
          <a:prstGeom prst="rect">
            <a:avLst/>
          </a:prstGeom>
          <a:ln w="0">
            <a:noFill/>
          </a:ln>
        </p:spPr>
      </p:sp>
      <p:sp>
        <p:nvSpPr>
          <p:cNvPr id="613" name="PlaceHolder 4"/>
          <p:cNvSpPr>
            <a:spLocks noGrp="1"/>
          </p:cNvSpPr>
          <p:nvPr>
            <p:ph type="body"/>
          </p:nvPr>
        </p:nvSpPr>
        <p:spPr>
          <a:xfrm>
            <a:off x="914400" y="3251160"/>
            <a:ext cx="7314840" cy="3080880"/>
          </a:xfrm>
          <a:prstGeom prst="rect">
            <a:avLst/>
          </a:prstGeom>
          <a:noFill/>
          <a:ln w="0">
            <a:noFill/>
          </a:ln>
        </p:spPr>
        <p:txBody>
          <a:bodyPr anchor="t">
            <a:noAutofit/>
          </a:bodyPr>
          <a:lstStyle/>
          <a:p>
            <a:pPr marL="216000" indent="-216000">
              <a:lnSpc>
                <a:spcPct val="100000"/>
              </a:lnSpc>
            </a:pPr>
            <a:r>
              <a:rPr lang="en-US" sz="2000" b="0" strike="noStrike" spc="-1">
                <a:latin typeface="Arial"/>
              </a:rPr>
              <a:t>The topk examples based on similarity of user query and example queries are fed into the prompts as examples. </a:t>
            </a:r>
            <a:endParaRPr lang="en-IN" sz="2000" b="0" strike="noStrike" spc="-1">
              <a:latin typeface="Arial"/>
            </a:endParaRPr>
          </a:p>
          <a:p>
            <a:pPr marL="216000" indent="-216000">
              <a:lnSpc>
                <a:spcPct val="100000"/>
              </a:lnSpc>
            </a:pPr>
            <a:endParaRPr lang="en-IN" sz="2000" b="0" strike="noStrike" spc="-1">
              <a:latin typeface="Arial"/>
            </a:endParaRPr>
          </a:p>
          <a:p>
            <a:pPr marL="216000" indent="-216000">
              <a:lnSpc>
                <a:spcPct val="100000"/>
              </a:lnSpc>
            </a:pPr>
            <a:endParaRPr lang="en-IN" sz="2000" b="0" strike="noStrike" spc="-1">
              <a:latin typeface="Arial"/>
            </a:endParaRPr>
          </a:p>
          <a:p>
            <a:pPr marL="216000" indent="-216000">
              <a:lnSpc>
                <a:spcPct val="100000"/>
              </a:lnSpc>
            </a:pPr>
            <a:r>
              <a:rPr lang="en-US" sz="2000" b="0" strike="noStrike" spc="-1">
                <a:latin typeface="Arial"/>
              </a:rPr>
              <a:t>After experimentation, k=3 was the most optimal in terms of accuracy, inference time and cost.</a:t>
            </a:r>
            <a:endParaRPr lang="en-IN" sz="2000" b="0" strike="noStrike" spc="-1">
              <a:latin typeface="Arial"/>
            </a:endParaRPr>
          </a:p>
          <a:p>
            <a:pPr marL="216000" indent="-216000">
              <a:lnSpc>
                <a:spcPct val="100000"/>
              </a:lnSpc>
            </a:pPr>
            <a:endParaRPr lang="en-IN" sz="2000" b="0" strike="noStrike" spc="-1">
              <a:latin typeface="Arial"/>
            </a:endParaRPr>
          </a:p>
          <a:p>
            <a:pPr marL="216000" indent="-216000">
              <a:lnSpc>
                <a:spcPct val="100000"/>
              </a:lnSpc>
            </a:pPr>
            <a:endParaRPr lang="en-IN" sz="2000" b="0" strike="noStrike" spc="-1">
              <a:latin typeface="Arial"/>
            </a:endParaRPr>
          </a:p>
          <a:p>
            <a:pPr marL="216000" indent="-216000">
              <a:lnSpc>
                <a:spcPct val="100000"/>
              </a:lnSpc>
            </a:pPr>
            <a:r>
              <a:rPr lang="en-US" sz="2000" b="0" strike="noStrike" spc="-1">
                <a:latin typeface="Arial"/>
              </a:rPr>
              <a:t>These most similar examples feed the most relevant information in the prompts.</a:t>
            </a:r>
            <a:endParaRPr lang="en-IN" sz="2000" b="0" strike="noStrike" spc="-1">
              <a:latin typeface="Arial"/>
            </a:endParaRPr>
          </a:p>
        </p:txBody>
      </p:sp>
      <p:sp>
        <p:nvSpPr>
          <p:cNvPr id="614" name="PlaceHolder 5"/>
          <p:cNvSpPr>
            <a:spLocks noGrp="1"/>
          </p:cNvSpPr>
          <p:nvPr>
            <p:ph type="ftr"/>
          </p:nvPr>
        </p:nvSpPr>
        <p:spPr>
          <a:xfrm>
            <a:off x="0" y="6502320"/>
            <a:ext cx="3962160" cy="340920"/>
          </a:xfrm>
          <a:prstGeom prst="rect">
            <a:avLst/>
          </a:prstGeom>
          <a:noFill/>
          <a:ln w="0">
            <a:noFill/>
          </a:ln>
        </p:spPr>
        <p:txBody>
          <a:bodyPr anchor="b">
            <a:noAutofit/>
          </a:bodyPr>
          <a:lstStyle/>
          <a:p>
            <a:endParaRPr lang="en-IN" sz="2400" b="0" strike="noStrike" spc="-1">
              <a:latin typeface="Times New Roman"/>
            </a:endParaRPr>
          </a:p>
        </p:txBody>
      </p:sp>
      <p:sp>
        <p:nvSpPr>
          <p:cNvPr id="615" name="PlaceHolder 6"/>
          <p:cNvSpPr>
            <a:spLocks noGrp="1"/>
          </p:cNvSpPr>
          <p:nvPr>
            <p:ph type="sldNum"/>
          </p:nvPr>
        </p:nvSpPr>
        <p:spPr>
          <a:xfrm>
            <a:off x="5180040" y="6502320"/>
            <a:ext cx="3962160" cy="340920"/>
          </a:xfrm>
          <a:prstGeom prst="rect">
            <a:avLst/>
          </a:prstGeom>
          <a:noFill/>
          <a:ln w="0">
            <a:noFill/>
          </a:ln>
        </p:spPr>
        <p:txBody>
          <a:bodyPr anchor="b">
            <a:noAutofit/>
          </a:bodyPr>
          <a:lstStyle/>
          <a:p>
            <a:pPr algn="r">
              <a:lnSpc>
                <a:spcPct val="100000"/>
              </a:lnSpc>
            </a:pPr>
            <a:r>
              <a:rPr lang="cs-CZ" sz="1200" b="0" strike="noStrike" spc="-1">
                <a:latin typeface="Times New Roman"/>
              </a:rPr>
              <a:t>‹#›</a:t>
            </a:r>
            <a:endParaRPr lang="en-IN"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p:cNvSpPr>
          <p:nvPr>
            <p:ph type="hdr"/>
          </p:nvPr>
        </p:nvSpPr>
        <p:spPr>
          <a:xfrm>
            <a:off x="0" y="0"/>
            <a:ext cx="3962160" cy="342720"/>
          </a:xfrm>
          <a:prstGeom prst="rect">
            <a:avLst/>
          </a:prstGeom>
          <a:noFill/>
          <a:ln w="0">
            <a:noFill/>
          </a:ln>
        </p:spPr>
        <p:txBody>
          <a:bodyPr anchor="t">
            <a:noAutofit/>
          </a:bodyPr>
          <a:lstStyle/>
          <a:p>
            <a:endParaRPr lang="en-IN" sz="2400" b="0" strike="noStrike" spc="-1">
              <a:latin typeface="Times New Roman"/>
            </a:endParaRPr>
          </a:p>
        </p:txBody>
      </p:sp>
      <p:sp>
        <p:nvSpPr>
          <p:cNvPr id="617" name="PlaceHolder 2"/>
          <p:cNvSpPr>
            <a:spLocks noGrp="1"/>
          </p:cNvSpPr>
          <p:nvPr>
            <p:ph type="dt"/>
          </p:nvPr>
        </p:nvSpPr>
        <p:spPr>
          <a:xfrm>
            <a:off x="5180040" y="0"/>
            <a:ext cx="3962160" cy="342720"/>
          </a:xfrm>
          <a:prstGeom prst="rect">
            <a:avLst/>
          </a:prstGeom>
          <a:noFill/>
          <a:ln w="0">
            <a:noFill/>
          </a:ln>
        </p:spPr>
        <p:txBody>
          <a:bodyPr anchor="t">
            <a:noAutofit/>
          </a:bodyPr>
          <a:lstStyle/>
          <a:p>
            <a:pPr algn="r">
              <a:lnSpc>
                <a:spcPct val="100000"/>
              </a:lnSpc>
            </a:pPr>
            <a:r>
              <a:rPr lang="cs-CZ" sz="1200" b="0" strike="noStrike" spc="-1">
                <a:latin typeface="Times New Roman"/>
              </a:rPr>
              <a:t>1.7.2013</a:t>
            </a:r>
            <a:endParaRPr lang="en-IN" sz="1200" b="0" strike="noStrike" spc="-1">
              <a:latin typeface="Times New Roman"/>
            </a:endParaRPr>
          </a:p>
        </p:txBody>
      </p:sp>
      <p:sp>
        <p:nvSpPr>
          <p:cNvPr id="618" name="PlaceHolder 3"/>
          <p:cNvSpPr>
            <a:spLocks noGrp="1" noRot="1" noChangeAspect="1"/>
          </p:cNvSpPr>
          <p:nvPr>
            <p:ph type="sldImg"/>
          </p:nvPr>
        </p:nvSpPr>
        <p:spPr>
          <a:xfrm>
            <a:off x="2290763" y="512763"/>
            <a:ext cx="4562475" cy="2566987"/>
          </a:xfrm>
          <a:prstGeom prst="rect">
            <a:avLst/>
          </a:prstGeom>
          <a:ln w="0">
            <a:noFill/>
          </a:ln>
        </p:spPr>
      </p:sp>
      <p:sp>
        <p:nvSpPr>
          <p:cNvPr id="619" name="PlaceHolder 4"/>
          <p:cNvSpPr>
            <a:spLocks noGrp="1"/>
          </p:cNvSpPr>
          <p:nvPr>
            <p:ph type="body"/>
          </p:nvPr>
        </p:nvSpPr>
        <p:spPr>
          <a:xfrm>
            <a:off x="914400" y="3251160"/>
            <a:ext cx="7314840" cy="3080880"/>
          </a:xfrm>
          <a:prstGeom prst="rect">
            <a:avLst/>
          </a:prstGeom>
          <a:noFill/>
          <a:ln w="0">
            <a:noFill/>
          </a:ln>
        </p:spPr>
        <p:txBody>
          <a:bodyPr anchor="t">
            <a:noAutofit/>
          </a:bodyPr>
          <a:lstStyle/>
          <a:p>
            <a:pPr marL="216000" indent="-216000">
              <a:lnSpc>
                <a:spcPct val="100000"/>
              </a:lnSpc>
            </a:pPr>
            <a:r>
              <a:rPr lang="en-US" sz="2000" b="0" strike="noStrike" spc="-1">
                <a:latin typeface="Arial"/>
              </a:rPr>
              <a:t>GPT-4-Turbo prompted to generate a python function for the given tool call.</a:t>
            </a:r>
            <a:endParaRPr lang="en-IN" sz="2000" b="0" strike="noStrike" spc="-1">
              <a:latin typeface="Arial"/>
            </a:endParaRPr>
          </a:p>
          <a:p>
            <a:pPr marL="216000" indent="-216000">
              <a:lnSpc>
                <a:spcPct val="100000"/>
              </a:lnSpc>
            </a:pPr>
            <a:endParaRPr lang="en-IN" sz="2000" b="0" strike="noStrike" spc="-1">
              <a:latin typeface="Arial"/>
            </a:endParaRPr>
          </a:p>
          <a:p>
            <a:pPr marL="216000" indent="-216000">
              <a:lnSpc>
                <a:spcPct val="100000"/>
              </a:lnSpc>
            </a:pPr>
            <a:r>
              <a:rPr lang="en-US" sz="2000" b="0" strike="noStrike" spc="-1">
                <a:latin typeface="Arial"/>
              </a:rPr>
              <a:t>From this Python function, it can get the additional logic around combining the output of previous functions.</a:t>
            </a:r>
            <a:endParaRPr lang="en-IN" sz="2000" b="0" strike="noStrike" spc="-1">
              <a:latin typeface="Arial"/>
            </a:endParaRPr>
          </a:p>
          <a:p>
            <a:pPr marL="216000" indent="-216000">
              <a:lnSpc>
                <a:spcPct val="100000"/>
              </a:lnSpc>
            </a:pPr>
            <a:endParaRPr lang="en-IN" sz="2000" b="0" strike="noStrike" spc="-1">
              <a:latin typeface="Arial"/>
            </a:endParaRPr>
          </a:p>
          <a:p>
            <a:pPr marL="216000" indent="-216000">
              <a:lnSpc>
                <a:spcPct val="100000"/>
              </a:lnSpc>
            </a:pPr>
            <a:r>
              <a:rPr lang="en-US" sz="2000" b="0" strike="noStrike" spc="-1">
                <a:latin typeface="Arial"/>
              </a:rPr>
              <a:t>This Python function will then be represented as tool call .</a:t>
            </a:r>
            <a:endParaRPr lang="en-IN" sz="2000" b="0" strike="noStrike" spc="-1">
              <a:latin typeface="Arial"/>
            </a:endParaRPr>
          </a:p>
          <a:p>
            <a:pPr marL="216000" indent="-216000">
              <a:lnSpc>
                <a:spcPct val="100000"/>
              </a:lnSpc>
            </a:pPr>
            <a:endParaRPr lang="en-IN" sz="2000" b="0" strike="noStrike" spc="-1">
              <a:latin typeface="Arial"/>
            </a:endParaRPr>
          </a:p>
          <a:p>
            <a:pPr marL="216000" indent="-216000">
              <a:lnSpc>
                <a:spcPct val="100000"/>
              </a:lnSpc>
            </a:pPr>
            <a:r>
              <a:rPr lang="en-US" sz="2000" b="0" strike="noStrike" spc="-1">
                <a:latin typeface="Arial"/>
              </a:rPr>
              <a:t>The name for the Python function and the tool call in json will be kept the same and argument name for the function will match the argument name for tool call.</a:t>
            </a:r>
            <a:endParaRPr lang="en-IN" sz="2000" b="0" strike="noStrike" spc="-1">
              <a:latin typeface="Arial"/>
            </a:endParaRPr>
          </a:p>
        </p:txBody>
      </p:sp>
      <p:sp>
        <p:nvSpPr>
          <p:cNvPr id="620" name="PlaceHolder 5"/>
          <p:cNvSpPr>
            <a:spLocks noGrp="1"/>
          </p:cNvSpPr>
          <p:nvPr>
            <p:ph type="ftr"/>
          </p:nvPr>
        </p:nvSpPr>
        <p:spPr>
          <a:xfrm>
            <a:off x="0" y="6502320"/>
            <a:ext cx="3962160" cy="340920"/>
          </a:xfrm>
          <a:prstGeom prst="rect">
            <a:avLst/>
          </a:prstGeom>
          <a:noFill/>
          <a:ln w="0">
            <a:noFill/>
          </a:ln>
        </p:spPr>
        <p:txBody>
          <a:bodyPr anchor="b">
            <a:noAutofit/>
          </a:bodyPr>
          <a:lstStyle/>
          <a:p>
            <a:endParaRPr lang="en-IN" sz="2400" b="0" strike="noStrike" spc="-1">
              <a:latin typeface="Times New Roman"/>
            </a:endParaRPr>
          </a:p>
        </p:txBody>
      </p:sp>
      <p:sp>
        <p:nvSpPr>
          <p:cNvPr id="621" name="PlaceHolder 6"/>
          <p:cNvSpPr>
            <a:spLocks noGrp="1"/>
          </p:cNvSpPr>
          <p:nvPr>
            <p:ph type="sldNum"/>
          </p:nvPr>
        </p:nvSpPr>
        <p:spPr>
          <a:xfrm>
            <a:off x="5180040" y="6502320"/>
            <a:ext cx="3962160" cy="340920"/>
          </a:xfrm>
          <a:prstGeom prst="rect">
            <a:avLst/>
          </a:prstGeom>
          <a:noFill/>
          <a:ln w="0">
            <a:noFill/>
          </a:ln>
        </p:spPr>
        <p:txBody>
          <a:bodyPr anchor="b">
            <a:noAutofit/>
          </a:bodyPr>
          <a:lstStyle/>
          <a:p>
            <a:pPr algn="r">
              <a:lnSpc>
                <a:spcPct val="100000"/>
              </a:lnSpc>
            </a:pPr>
            <a:r>
              <a:rPr lang="cs-CZ" sz="1200" b="0" strike="noStrike" spc="-1">
                <a:latin typeface="Times New Roman"/>
              </a:rPr>
              <a:t>‹#›</a:t>
            </a:r>
            <a:endParaRPr lang="en-IN"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457200" y="6356520"/>
            <a:ext cx="2133360" cy="364680"/>
          </a:xfrm>
          <a:prstGeom prst="rect">
            <a:avLst/>
          </a:prstGeom>
          <a:noFill/>
          <a:ln w="0">
            <a:noFill/>
          </a:ln>
        </p:spPr>
        <p:txBody>
          <a:bodyPr anchor="ctr">
            <a:noAutofit/>
          </a:bodyPr>
          <a:lstStyle/>
          <a:p>
            <a:pPr>
              <a:lnSpc>
                <a:spcPct val="100000"/>
              </a:lnSpc>
            </a:pPr>
            <a:fld id="{C6AACC4F-5AE8-4431-89F2-9290AA7AE799}" type="datetime">
              <a:rPr lang="en-US" sz="1200" b="0" strike="noStrike" spc="-1">
                <a:solidFill>
                  <a:srgbClr val="8B8B8B"/>
                </a:solidFill>
                <a:latin typeface="Calibri"/>
              </a:rPr>
              <a:t>12/22/2023</a:t>
            </a:fld>
            <a:endParaRPr lang="en-IN" sz="1200" b="0" strike="noStrike" spc="-1">
              <a:latin typeface="Times New Roman"/>
            </a:endParaRPr>
          </a:p>
        </p:txBody>
      </p:sp>
      <p:sp>
        <p:nvSpPr>
          <p:cNvPr id="6" name="PlaceHolder 2"/>
          <p:cNvSpPr>
            <a:spLocks noGrp="1"/>
          </p:cNvSpPr>
          <p:nvPr>
            <p:ph type="ftr"/>
          </p:nvPr>
        </p:nvSpPr>
        <p:spPr>
          <a:xfrm>
            <a:off x="3124080" y="6356520"/>
            <a:ext cx="2895120" cy="364680"/>
          </a:xfrm>
          <a:prstGeom prst="rect">
            <a:avLst/>
          </a:prstGeom>
          <a:noFill/>
          <a:ln w="0">
            <a:noFill/>
          </a:ln>
        </p:spPr>
        <p:txBody>
          <a:bodyPr anchor="ctr">
            <a:noAutofit/>
          </a:bodyPr>
          <a:lstStyle/>
          <a:p>
            <a:endParaRPr lang="en-IN" sz="2400" b="0" strike="noStrike" spc="-1">
              <a:latin typeface="Times New Roman"/>
            </a:endParaRPr>
          </a:p>
        </p:txBody>
      </p:sp>
      <p:sp>
        <p:nvSpPr>
          <p:cNvPr id="2" name="PlaceHolder 3"/>
          <p:cNvSpPr>
            <a:spLocks noGrp="1"/>
          </p:cNvSpPr>
          <p:nvPr>
            <p:ph type="sldNum"/>
          </p:nvPr>
        </p:nvSpPr>
        <p:spPr>
          <a:xfrm>
            <a:off x="6553080" y="6356520"/>
            <a:ext cx="2133360" cy="364680"/>
          </a:xfrm>
          <a:prstGeom prst="rect">
            <a:avLst/>
          </a:prstGeom>
          <a:noFill/>
          <a:ln w="0">
            <a:noFill/>
          </a:ln>
        </p:spPr>
        <p:txBody>
          <a:bodyPr anchor="ctr">
            <a:noAutofit/>
          </a:bodyPr>
          <a:lstStyle/>
          <a:p>
            <a:pPr algn="r">
              <a:lnSpc>
                <a:spcPct val="100000"/>
              </a:lnSpc>
            </a:pPr>
            <a:fld id="{47EE2034-532E-4859-A855-1693F637C2B1}" type="slidenum">
              <a:rPr lang="en-US" sz="1200" b="0" strike="noStrike" spc="-1">
                <a:solidFill>
                  <a:srgbClr val="8B8B8B"/>
                </a:solidFill>
                <a:latin typeface="Calibri"/>
              </a:rPr>
              <a:t>‹#›</a:t>
            </a:fld>
            <a:endParaRPr lang="en-IN" sz="1200" b="0" strike="noStrike" spc="-1">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jpe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2"/>
          <p:cNvSpPr/>
          <p:nvPr/>
        </p:nvSpPr>
        <p:spPr>
          <a:xfrm>
            <a:off x="0" y="0"/>
            <a:ext cx="18287640" cy="1028664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grpSp>
        <p:nvGrpSpPr>
          <p:cNvPr id="48" name="Group 3"/>
          <p:cNvGrpSpPr/>
          <p:nvPr/>
        </p:nvGrpSpPr>
        <p:grpSpPr>
          <a:xfrm>
            <a:off x="17461800" y="7605720"/>
            <a:ext cx="1652040" cy="1652040"/>
            <a:chOff x="17461800" y="7605720"/>
            <a:chExt cx="1652040" cy="1652040"/>
          </a:xfrm>
        </p:grpSpPr>
        <p:sp>
          <p:nvSpPr>
            <p:cNvPr id="49" name="Freeform 4"/>
            <p:cNvSpPr/>
            <p:nvPr/>
          </p:nvSpPr>
          <p:spPr>
            <a:xfrm>
              <a:off x="17461800" y="760572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grpSp>
        <p:nvGrpSpPr>
          <p:cNvPr id="50" name="Group 5"/>
          <p:cNvGrpSpPr/>
          <p:nvPr/>
        </p:nvGrpSpPr>
        <p:grpSpPr>
          <a:xfrm>
            <a:off x="10794240" y="3054600"/>
            <a:ext cx="4177080" cy="4177080"/>
            <a:chOff x="10794240" y="3054600"/>
            <a:chExt cx="4177080" cy="4177080"/>
          </a:xfrm>
        </p:grpSpPr>
        <p:sp>
          <p:nvSpPr>
            <p:cNvPr id="51" name="Freeform 6"/>
            <p:cNvSpPr/>
            <p:nvPr/>
          </p:nvSpPr>
          <p:spPr>
            <a:xfrm>
              <a:off x="10794240" y="3054600"/>
              <a:ext cx="4177080" cy="417708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52" name="TextBox 7"/>
          <p:cNvSpPr/>
          <p:nvPr/>
        </p:nvSpPr>
        <p:spPr>
          <a:xfrm>
            <a:off x="1028880" y="3908160"/>
            <a:ext cx="16230240" cy="2107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16594"/>
              </a:lnSpc>
            </a:pPr>
            <a:r>
              <a:rPr lang="en-US" sz="11850" b="0" strike="noStrike" spc="-1">
                <a:solidFill>
                  <a:srgbClr val="FFFFFF"/>
                </a:solidFill>
                <a:latin typeface="Poppins"/>
              </a:rPr>
              <a:t>TOOLMASTER</a:t>
            </a:r>
            <a:endParaRPr lang="en-IN" sz="11850" b="0" strike="noStrike" spc="-1">
              <a:latin typeface="Arial"/>
            </a:endParaRPr>
          </a:p>
        </p:txBody>
      </p:sp>
      <p:sp>
        <p:nvSpPr>
          <p:cNvPr id="53" name="TextBox 8"/>
          <p:cNvSpPr/>
          <p:nvPr/>
        </p:nvSpPr>
        <p:spPr>
          <a:xfrm>
            <a:off x="4649040" y="6369840"/>
            <a:ext cx="7754040" cy="640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5040"/>
              </a:lnSpc>
            </a:pPr>
            <a:r>
              <a:rPr lang="en-US" sz="3600" b="0" strike="noStrike" spc="2878">
                <a:solidFill>
                  <a:srgbClr val="FFFFFF"/>
                </a:solidFill>
                <a:latin typeface="Poppins Bold"/>
              </a:rPr>
              <a:t>TEAM 22</a:t>
            </a:r>
            <a:endParaRPr lang="en-IN" sz="3600" b="0" strike="noStrike" spc="-1">
              <a:latin typeface="Arial"/>
            </a:endParaRPr>
          </a:p>
        </p:txBody>
      </p:sp>
      <p:sp>
        <p:nvSpPr>
          <p:cNvPr id="54" name="Freeform 9"/>
          <p:cNvSpPr/>
          <p:nvPr/>
        </p:nvSpPr>
        <p:spPr>
          <a:xfrm>
            <a:off x="15010200" y="315720"/>
            <a:ext cx="2898000" cy="2773800"/>
          </a:xfrm>
          <a:custGeom>
            <a:avLst/>
            <a:gdLst/>
            <a:ahLst/>
            <a:cxnLst/>
            <a:rect l="l" t="t" r="r" b="b"/>
            <a:pathLst>
              <a:path w="2898297" h="2774040">
                <a:moveTo>
                  <a:pt x="0" y="0"/>
                </a:moveTo>
                <a:lnTo>
                  <a:pt x="2898298" y="0"/>
                </a:lnTo>
                <a:lnTo>
                  <a:pt x="2898298" y="2774040"/>
                </a:lnTo>
                <a:lnTo>
                  <a:pt x="0" y="2774040"/>
                </a:lnTo>
                <a:lnTo>
                  <a:pt x="0" y="0"/>
                </a:lnTo>
                <a:close/>
              </a:path>
            </a:pathLst>
          </a:custGeom>
          <a:blipFill rotWithShape="0">
            <a:blip r:embed="rId3">
              <a:alphaModFix amt="6000"/>
            </a:blip>
            <a:srcRect/>
            <a:stretch/>
          </a:blipFill>
          <a:ln w="0">
            <a:noFill/>
          </a:ln>
        </p:spPr>
        <p:style>
          <a:lnRef idx="0">
            <a:scrgbClr r="0" g="0" b="0"/>
          </a:lnRef>
          <a:fillRef idx="0">
            <a:scrgbClr r="0" g="0" b="0"/>
          </a:fillRef>
          <a:effectRef idx="0">
            <a:scrgbClr r="0" g="0" b="0"/>
          </a:effectRef>
          <a:fontRef idx="minor"/>
        </p:style>
      </p:sp>
      <p:sp>
        <p:nvSpPr>
          <p:cNvPr id="55" name="Freeform 10"/>
          <p:cNvSpPr/>
          <p:nvPr/>
        </p:nvSpPr>
        <p:spPr>
          <a:xfrm>
            <a:off x="-771120" y="6747840"/>
            <a:ext cx="5505480" cy="3223080"/>
          </a:xfrm>
          <a:custGeom>
            <a:avLst/>
            <a:gdLst/>
            <a:ahLst/>
            <a:cxnLst/>
            <a:rect l="l" t="t" r="r" b="b"/>
            <a:pathLst>
              <a:path w="5505900" h="3223454">
                <a:moveTo>
                  <a:pt x="0" y="0"/>
                </a:moveTo>
                <a:lnTo>
                  <a:pt x="5505901" y="0"/>
                </a:lnTo>
                <a:lnTo>
                  <a:pt x="5505901" y="3223454"/>
                </a:lnTo>
                <a:lnTo>
                  <a:pt x="0" y="3223454"/>
                </a:lnTo>
                <a:lnTo>
                  <a:pt x="0" y="0"/>
                </a:lnTo>
                <a:close/>
              </a:path>
            </a:pathLst>
          </a:custGeom>
          <a:blipFill rotWithShape="0">
            <a:blip r:embed="rId4">
              <a:alphaModFix amt="6000"/>
            </a:blip>
            <a:srcRect/>
            <a:stretch/>
          </a:blipFill>
          <a:ln w="0">
            <a:noFill/>
          </a:ln>
        </p:spPr>
        <p:style>
          <a:lnRef idx="0">
            <a:scrgbClr r="0" g="0" b="0"/>
          </a:lnRef>
          <a:fillRef idx="0">
            <a:scrgbClr r="0" g="0" b="0"/>
          </a:fillRef>
          <a:effectRef idx="0">
            <a:scrgbClr r="0" g="0" b="0"/>
          </a:effectRef>
          <a:fontRef idx="minor"/>
        </p:style>
      </p:sp>
      <p:grpSp>
        <p:nvGrpSpPr>
          <p:cNvPr id="56" name="Group 11"/>
          <p:cNvGrpSpPr/>
          <p:nvPr/>
        </p:nvGrpSpPr>
        <p:grpSpPr>
          <a:xfrm>
            <a:off x="396720" y="593280"/>
            <a:ext cx="3169440" cy="870480"/>
            <a:chOff x="396720" y="593280"/>
            <a:chExt cx="3169440" cy="870480"/>
          </a:xfrm>
        </p:grpSpPr>
        <p:grpSp>
          <p:nvGrpSpPr>
            <p:cNvPr id="57" name="Group 12"/>
            <p:cNvGrpSpPr/>
            <p:nvPr/>
          </p:nvGrpSpPr>
          <p:grpSpPr>
            <a:xfrm>
              <a:off x="573120" y="593280"/>
              <a:ext cx="2993040" cy="870480"/>
              <a:chOff x="573120" y="593280"/>
              <a:chExt cx="2993040" cy="870480"/>
            </a:xfrm>
          </p:grpSpPr>
          <p:sp>
            <p:nvSpPr>
              <p:cNvPr id="58" name="Freeform 13"/>
              <p:cNvSpPr/>
              <p:nvPr/>
            </p:nvSpPr>
            <p:spPr>
              <a:xfrm>
                <a:off x="573120" y="59328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59" name="Freeform 14"/>
            <p:cNvSpPr/>
            <p:nvPr/>
          </p:nvSpPr>
          <p:spPr>
            <a:xfrm>
              <a:off x="396720" y="63720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sp>
        <p:sp>
          <p:nvSpPr>
            <p:cNvPr id="60" name="TextBox 15"/>
            <p:cNvSpPr/>
            <p:nvPr/>
          </p:nvSpPr>
          <p:spPr>
            <a:xfrm>
              <a:off x="1387800" y="80964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85" name="Group 2"/>
          <p:cNvGrpSpPr/>
          <p:nvPr/>
        </p:nvGrpSpPr>
        <p:grpSpPr>
          <a:xfrm>
            <a:off x="17461800" y="9460800"/>
            <a:ext cx="1652040" cy="1652040"/>
            <a:chOff x="17461800" y="9460800"/>
            <a:chExt cx="1652040" cy="1652040"/>
          </a:xfrm>
        </p:grpSpPr>
        <p:sp>
          <p:nvSpPr>
            <p:cNvPr id="286" name="Freeform 3"/>
            <p:cNvSpPr/>
            <p:nvPr/>
          </p:nvSpPr>
          <p:spPr>
            <a:xfrm>
              <a:off x="17461800" y="946080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287" name="Freeform 4"/>
          <p:cNvSpPr/>
          <p:nvPr/>
        </p:nvSpPr>
        <p:spPr>
          <a:xfrm>
            <a:off x="15010200" y="315720"/>
            <a:ext cx="2898000" cy="2773800"/>
          </a:xfrm>
          <a:custGeom>
            <a:avLst/>
            <a:gdLst/>
            <a:ahLst/>
            <a:cxnLst/>
            <a:rect l="l" t="t" r="r" b="b"/>
            <a:pathLst>
              <a:path w="2898297" h="2774040">
                <a:moveTo>
                  <a:pt x="0" y="0"/>
                </a:moveTo>
                <a:lnTo>
                  <a:pt x="2898298" y="0"/>
                </a:lnTo>
                <a:lnTo>
                  <a:pt x="2898298" y="2774040"/>
                </a:lnTo>
                <a:lnTo>
                  <a:pt x="0" y="2774040"/>
                </a:lnTo>
                <a:lnTo>
                  <a:pt x="0" y="0"/>
                </a:lnTo>
                <a:close/>
              </a:path>
            </a:pathLst>
          </a:custGeom>
          <a:blipFill rotWithShape="0">
            <a:blip r:embed="rId2">
              <a:alphaModFix amt="6000"/>
            </a:blip>
            <a:srcRect/>
            <a:stretch/>
          </a:blipFill>
          <a:ln w="0">
            <a:noFill/>
          </a:ln>
        </p:spPr>
        <p:style>
          <a:lnRef idx="0">
            <a:scrgbClr r="0" g="0" b="0"/>
          </a:lnRef>
          <a:fillRef idx="0">
            <a:scrgbClr r="0" g="0" b="0"/>
          </a:fillRef>
          <a:effectRef idx="0">
            <a:scrgbClr r="0" g="0" b="0"/>
          </a:effectRef>
          <a:fontRef idx="minor"/>
        </p:style>
      </p:sp>
      <p:sp>
        <p:nvSpPr>
          <p:cNvPr id="288" name="Freeform 5"/>
          <p:cNvSpPr/>
          <p:nvPr/>
        </p:nvSpPr>
        <p:spPr>
          <a:xfrm>
            <a:off x="-771120" y="6747840"/>
            <a:ext cx="5505480" cy="3223080"/>
          </a:xfrm>
          <a:custGeom>
            <a:avLst/>
            <a:gdLst/>
            <a:ahLst/>
            <a:cxnLst/>
            <a:rect l="l" t="t" r="r" b="b"/>
            <a:pathLst>
              <a:path w="5505900" h="3223454">
                <a:moveTo>
                  <a:pt x="0" y="0"/>
                </a:moveTo>
                <a:lnTo>
                  <a:pt x="5505901" y="0"/>
                </a:lnTo>
                <a:lnTo>
                  <a:pt x="5505901" y="3223454"/>
                </a:lnTo>
                <a:lnTo>
                  <a:pt x="0" y="3223454"/>
                </a:lnTo>
                <a:lnTo>
                  <a:pt x="0" y="0"/>
                </a:lnTo>
                <a:close/>
              </a:path>
            </a:pathLst>
          </a:custGeom>
          <a:blipFill rotWithShape="0">
            <a:blip r:embed="rId3">
              <a:alphaModFix amt="6000"/>
            </a:blip>
            <a:srcRect/>
            <a:stretch/>
          </a:blipFill>
          <a:ln w="0">
            <a:noFill/>
          </a:ln>
        </p:spPr>
        <p:style>
          <a:lnRef idx="0">
            <a:scrgbClr r="0" g="0" b="0"/>
          </a:lnRef>
          <a:fillRef idx="0">
            <a:scrgbClr r="0" g="0" b="0"/>
          </a:fillRef>
          <a:effectRef idx="0">
            <a:scrgbClr r="0" g="0" b="0"/>
          </a:effectRef>
          <a:fontRef idx="minor"/>
        </p:style>
      </p:sp>
      <p:pic>
        <p:nvPicPr>
          <p:cNvPr id="289" name="Picture 6"/>
          <p:cNvPicPr/>
          <p:nvPr/>
        </p:nvPicPr>
        <p:blipFill>
          <a:blip r:embed="rId4"/>
          <a:stretch/>
        </p:blipFill>
        <p:spPr>
          <a:xfrm>
            <a:off x="7096680" y="1719720"/>
            <a:ext cx="11307240" cy="7785360"/>
          </a:xfrm>
          <a:prstGeom prst="rect">
            <a:avLst/>
          </a:prstGeom>
          <a:ln w="0">
            <a:noFill/>
          </a:ln>
        </p:spPr>
      </p:pic>
      <p:sp>
        <p:nvSpPr>
          <p:cNvPr id="290" name="TextBox 7"/>
          <p:cNvSpPr/>
          <p:nvPr/>
        </p:nvSpPr>
        <p:spPr>
          <a:xfrm>
            <a:off x="2313720" y="4470840"/>
            <a:ext cx="4164840" cy="2755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669240" lvl="1" indent="-334800">
              <a:lnSpc>
                <a:spcPts val="4340"/>
              </a:lnSpc>
              <a:buClr>
                <a:srgbClr val="FFFFFF"/>
              </a:buClr>
              <a:buFont typeface="Arial"/>
              <a:buChar char="•"/>
            </a:pPr>
            <a:r>
              <a:rPr lang="en-US" sz="3100" b="0" strike="noStrike" spc="-1">
                <a:solidFill>
                  <a:srgbClr val="FFFFFF"/>
                </a:solidFill>
                <a:latin typeface="Poppins"/>
              </a:rPr>
              <a:t>GPT-4-turbo performs better than other closed-source models </a:t>
            </a:r>
            <a:endParaRPr lang="en-IN" sz="3100" b="0" strike="noStrike" spc="-1">
              <a:latin typeface="Arial"/>
            </a:endParaRPr>
          </a:p>
        </p:txBody>
      </p:sp>
      <p:grpSp>
        <p:nvGrpSpPr>
          <p:cNvPr id="291" name="Group 8"/>
          <p:cNvGrpSpPr/>
          <p:nvPr/>
        </p:nvGrpSpPr>
        <p:grpSpPr>
          <a:xfrm>
            <a:off x="396720" y="593280"/>
            <a:ext cx="3169440" cy="870480"/>
            <a:chOff x="396720" y="593280"/>
            <a:chExt cx="3169440" cy="870480"/>
          </a:xfrm>
        </p:grpSpPr>
        <p:grpSp>
          <p:nvGrpSpPr>
            <p:cNvPr id="292" name="Group 9"/>
            <p:cNvGrpSpPr/>
            <p:nvPr/>
          </p:nvGrpSpPr>
          <p:grpSpPr>
            <a:xfrm>
              <a:off x="573120" y="593280"/>
              <a:ext cx="2993040" cy="870480"/>
              <a:chOff x="573120" y="593280"/>
              <a:chExt cx="2993040" cy="870480"/>
            </a:xfrm>
          </p:grpSpPr>
          <p:sp>
            <p:nvSpPr>
              <p:cNvPr id="293" name="Freeform 10"/>
              <p:cNvSpPr/>
              <p:nvPr/>
            </p:nvSpPr>
            <p:spPr>
              <a:xfrm>
                <a:off x="573120" y="59328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294" name="Freeform 11"/>
            <p:cNvSpPr/>
            <p:nvPr/>
          </p:nvSpPr>
          <p:spPr>
            <a:xfrm>
              <a:off x="396720" y="63720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sp>
        <p:sp>
          <p:nvSpPr>
            <p:cNvPr id="295" name="TextBox 12"/>
            <p:cNvSpPr/>
            <p:nvPr/>
          </p:nvSpPr>
          <p:spPr>
            <a:xfrm>
              <a:off x="1387800" y="80964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sp>
        <p:nvSpPr>
          <p:cNvPr id="296" name="TextBox 13"/>
          <p:cNvSpPr/>
          <p:nvPr/>
        </p:nvSpPr>
        <p:spPr>
          <a:xfrm>
            <a:off x="10917360" y="9201240"/>
            <a:ext cx="5722200" cy="710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798"/>
              </a:lnSpc>
            </a:pPr>
            <a:r>
              <a:rPr lang="en-US" sz="2000" b="0" strike="noStrike" spc="-1">
                <a:solidFill>
                  <a:srgbClr val="FFFFFF"/>
                </a:solidFill>
                <a:latin typeface="Poppins Bold"/>
              </a:rPr>
              <a:t>Evaluation results on closed-source models</a:t>
            </a:r>
            <a:endParaRPr lang="en-IN" sz="2000" b="0" strike="noStrike" spc="-1">
              <a:latin typeface="Arial"/>
            </a:endParaRPr>
          </a:p>
        </p:txBody>
      </p:sp>
      <p:grpSp>
        <p:nvGrpSpPr>
          <p:cNvPr id="297" name="Group 14"/>
          <p:cNvGrpSpPr/>
          <p:nvPr/>
        </p:nvGrpSpPr>
        <p:grpSpPr>
          <a:xfrm>
            <a:off x="1888560" y="1888200"/>
            <a:ext cx="7471440" cy="2774520"/>
            <a:chOff x="1888560" y="1888200"/>
            <a:chExt cx="7471440" cy="2774520"/>
          </a:xfrm>
        </p:grpSpPr>
        <p:grpSp>
          <p:nvGrpSpPr>
            <p:cNvPr id="298" name="Group 15"/>
            <p:cNvGrpSpPr/>
            <p:nvPr/>
          </p:nvGrpSpPr>
          <p:grpSpPr>
            <a:xfrm>
              <a:off x="1888560" y="1888200"/>
              <a:ext cx="1231560" cy="1079640"/>
              <a:chOff x="1888560" y="1888200"/>
              <a:chExt cx="1231560" cy="1079640"/>
            </a:xfrm>
          </p:grpSpPr>
          <p:sp>
            <p:nvSpPr>
              <p:cNvPr id="299" name="Freeform 16"/>
              <p:cNvSpPr/>
              <p:nvPr/>
            </p:nvSpPr>
            <p:spPr>
              <a:xfrm>
                <a:off x="1888560" y="1888200"/>
                <a:ext cx="1231560" cy="10796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300" name="TextBox 17"/>
            <p:cNvSpPr/>
            <p:nvPr/>
          </p:nvSpPr>
          <p:spPr>
            <a:xfrm>
              <a:off x="2273760" y="2106000"/>
              <a:ext cx="7086240" cy="2556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710"/>
                </a:lnSpc>
              </a:pPr>
              <a:r>
                <a:rPr lang="en-US" sz="5500" b="0" strike="noStrike" spc="-1">
                  <a:solidFill>
                    <a:srgbClr val="FFFFFF"/>
                  </a:solidFill>
                  <a:latin typeface="Poppins Bold"/>
                </a:rPr>
                <a:t>TOOL SELECTOR</a:t>
              </a:r>
              <a:endParaRPr lang="en-IN" sz="5500" b="0" strike="noStrike" spc="-1">
                <a:latin typeface="Arial"/>
              </a:endParaRPr>
            </a:p>
            <a:p>
              <a:pPr>
                <a:lnSpc>
                  <a:spcPts val="6710"/>
                </a:lnSpc>
              </a:pPr>
              <a:r>
                <a:rPr lang="en-US" sz="5500" b="0" strike="noStrike" spc="-1">
                  <a:solidFill>
                    <a:srgbClr val="FFFFFF"/>
                  </a:solidFill>
                  <a:latin typeface="Poppins Bold"/>
                </a:rPr>
                <a:t>RESULTS</a:t>
              </a:r>
              <a:endParaRPr lang="en-IN" sz="5500" b="0" strike="noStrike" spc="-1">
                <a:latin typeface="Arial"/>
              </a:endParaRPr>
            </a:p>
            <a:p>
              <a:pPr>
                <a:lnSpc>
                  <a:spcPts val="6710"/>
                </a:lnSpc>
              </a:pPr>
              <a:endParaRPr lang="en-IN" sz="5500" b="0" strike="noStrike" spc="-1">
                <a:latin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301" name="Group 2"/>
          <p:cNvGrpSpPr/>
          <p:nvPr/>
        </p:nvGrpSpPr>
        <p:grpSpPr>
          <a:xfrm>
            <a:off x="9144000" y="2551320"/>
            <a:ext cx="8645400" cy="2314440"/>
            <a:chOff x="9144000" y="2551320"/>
            <a:chExt cx="8645400" cy="2314440"/>
          </a:xfrm>
        </p:grpSpPr>
        <p:grpSp>
          <p:nvGrpSpPr>
            <p:cNvPr id="302" name="Group 3"/>
            <p:cNvGrpSpPr/>
            <p:nvPr/>
          </p:nvGrpSpPr>
          <p:grpSpPr>
            <a:xfrm>
              <a:off x="9144000" y="2661840"/>
              <a:ext cx="740880" cy="740880"/>
              <a:chOff x="9144000" y="2661840"/>
              <a:chExt cx="740880" cy="740880"/>
            </a:xfrm>
          </p:grpSpPr>
          <p:sp>
            <p:nvSpPr>
              <p:cNvPr id="303" name="Freeform 4"/>
              <p:cNvSpPr/>
              <p:nvPr/>
            </p:nvSpPr>
            <p:spPr>
              <a:xfrm>
                <a:off x="9144000" y="2661840"/>
                <a:ext cx="740880" cy="740880"/>
              </a:xfrm>
              <a:custGeom>
                <a:avLst/>
                <a:gdLst/>
                <a:ahLst/>
                <a:cxnLst/>
                <a:rect l="l" t="t" r="r" b="b"/>
                <a:pathLst>
                  <a:path w="1913890" h="1913890">
                    <a:moveTo>
                      <a:pt x="0" y="0"/>
                    </a:moveTo>
                    <a:lnTo>
                      <a:pt x="1913890" y="0"/>
                    </a:lnTo>
                    <a:lnTo>
                      <a:pt x="1913890" y="1913890"/>
                    </a:lnTo>
                    <a:lnTo>
                      <a:pt x="0" y="1913890"/>
                    </a:ln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304" name="TextBox 5"/>
            <p:cNvSpPr/>
            <p:nvPr/>
          </p:nvSpPr>
          <p:spPr>
            <a:xfrm>
              <a:off x="9193680" y="2815560"/>
              <a:ext cx="641520" cy="410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234"/>
                </a:lnSpc>
              </a:pPr>
              <a:r>
                <a:rPr lang="en-US" sz="2310" b="0" strike="noStrike" spc="-1">
                  <a:solidFill>
                    <a:srgbClr val="FFFFFF"/>
                  </a:solidFill>
                  <a:latin typeface="Poppins Bold"/>
                </a:rPr>
                <a:t>03</a:t>
              </a:r>
              <a:endParaRPr lang="en-IN" sz="2310" b="0" strike="noStrike" spc="-1">
                <a:latin typeface="Arial"/>
              </a:endParaRPr>
            </a:p>
          </p:txBody>
        </p:sp>
        <p:sp>
          <p:nvSpPr>
            <p:cNvPr id="305" name="TextBox 6"/>
            <p:cNvSpPr/>
            <p:nvPr/>
          </p:nvSpPr>
          <p:spPr>
            <a:xfrm>
              <a:off x="10151640" y="2551320"/>
              <a:ext cx="7637760" cy="959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779"/>
                </a:lnSpc>
              </a:pPr>
              <a:r>
                <a:rPr lang="en-US" sz="2700" b="0" strike="noStrike" spc="-1">
                  <a:solidFill>
                    <a:srgbClr val="FFFFFF"/>
                  </a:solidFill>
                  <a:latin typeface="Poppins"/>
                </a:rPr>
                <a:t>Incorrectly Handled Type</a:t>
              </a:r>
              <a:endParaRPr lang="en-IN" sz="2700" b="0" strike="noStrike" spc="-1">
                <a:latin typeface="Arial"/>
              </a:endParaRPr>
            </a:p>
            <a:p>
              <a:pPr>
                <a:lnSpc>
                  <a:spcPts val="3779"/>
                </a:lnSpc>
              </a:pPr>
              <a:r>
                <a:rPr lang="en-US" sz="2700" b="0" strike="noStrike" spc="-1">
                  <a:solidFill>
                    <a:srgbClr val="FFFFFF"/>
                  </a:solidFill>
                  <a:latin typeface="Poppins"/>
                </a:rPr>
                <a:t>($$PREV Type)</a:t>
              </a:r>
              <a:endParaRPr lang="en-IN" sz="2700" b="0" strike="noStrike" spc="-1">
                <a:latin typeface="Arial"/>
              </a:endParaRPr>
            </a:p>
          </p:txBody>
        </p:sp>
        <p:grpSp>
          <p:nvGrpSpPr>
            <p:cNvPr id="306" name="Group 7"/>
            <p:cNvGrpSpPr/>
            <p:nvPr/>
          </p:nvGrpSpPr>
          <p:grpSpPr>
            <a:xfrm>
              <a:off x="9144000" y="4016880"/>
              <a:ext cx="740880" cy="740880"/>
              <a:chOff x="9144000" y="4016880"/>
              <a:chExt cx="740880" cy="740880"/>
            </a:xfrm>
          </p:grpSpPr>
          <p:sp>
            <p:nvSpPr>
              <p:cNvPr id="307" name="Freeform 8"/>
              <p:cNvSpPr/>
              <p:nvPr/>
            </p:nvSpPr>
            <p:spPr>
              <a:xfrm>
                <a:off x="9144000" y="4016880"/>
                <a:ext cx="740880" cy="740880"/>
              </a:xfrm>
              <a:custGeom>
                <a:avLst/>
                <a:gdLst/>
                <a:ahLst/>
                <a:cxnLst/>
                <a:rect l="l" t="t" r="r" b="b"/>
                <a:pathLst>
                  <a:path w="1913890" h="1913890">
                    <a:moveTo>
                      <a:pt x="0" y="0"/>
                    </a:moveTo>
                    <a:lnTo>
                      <a:pt x="1913890" y="0"/>
                    </a:lnTo>
                    <a:lnTo>
                      <a:pt x="1913890" y="1913890"/>
                    </a:lnTo>
                    <a:lnTo>
                      <a:pt x="0" y="1913890"/>
                    </a:ln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308" name="TextBox 9"/>
            <p:cNvSpPr/>
            <p:nvPr/>
          </p:nvSpPr>
          <p:spPr>
            <a:xfrm>
              <a:off x="9193680" y="4170600"/>
              <a:ext cx="641520" cy="410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234"/>
                </a:lnSpc>
              </a:pPr>
              <a:r>
                <a:rPr lang="en-US" sz="2310" b="0" strike="noStrike" spc="-1">
                  <a:solidFill>
                    <a:srgbClr val="FFFFFF"/>
                  </a:solidFill>
                  <a:latin typeface="Poppins Bold"/>
                </a:rPr>
                <a:t>04</a:t>
              </a:r>
              <a:endParaRPr lang="en-IN" sz="2310" b="0" strike="noStrike" spc="-1">
                <a:latin typeface="Arial"/>
              </a:endParaRPr>
            </a:p>
          </p:txBody>
        </p:sp>
        <p:sp>
          <p:nvSpPr>
            <p:cNvPr id="309" name="TextBox 10"/>
            <p:cNvSpPr/>
            <p:nvPr/>
          </p:nvSpPr>
          <p:spPr>
            <a:xfrm>
              <a:off x="10151640" y="3906360"/>
              <a:ext cx="7637760" cy="959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779"/>
                </a:lnSpc>
              </a:pPr>
              <a:r>
                <a:rPr lang="en-US" sz="2700" b="0" strike="noStrike" spc="-1">
                  <a:solidFill>
                    <a:srgbClr val="FFFFFF"/>
                  </a:solidFill>
                  <a:latin typeface="Poppins"/>
                </a:rPr>
                <a:t>$$function name style</a:t>
              </a:r>
              <a:endParaRPr lang="en-IN" sz="2700" b="0" strike="noStrike" spc="-1">
                <a:latin typeface="Arial"/>
              </a:endParaRPr>
            </a:p>
            <a:p>
              <a:pPr>
                <a:lnSpc>
                  <a:spcPts val="3779"/>
                </a:lnSpc>
              </a:pPr>
              <a:r>
                <a:rPr lang="en-US" sz="2700" b="0" strike="noStrike" spc="-1">
                  <a:solidFill>
                    <a:srgbClr val="FFFFFF"/>
                  </a:solidFill>
                  <a:latin typeface="Poppins"/>
                </a:rPr>
                <a:t>argument values</a:t>
              </a:r>
              <a:endParaRPr lang="en-IN" sz="2700" b="0" strike="noStrike" spc="-1">
                <a:latin typeface="Arial"/>
              </a:endParaRPr>
            </a:p>
          </p:txBody>
        </p:sp>
      </p:grpSp>
      <p:grpSp>
        <p:nvGrpSpPr>
          <p:cNvPr id="310" name="Group 11"/>
          <p:cNvGrpSpPr/>
          <p:nvPr/>
        </p:nvGrpSpPr>
        <p:grpSpPr>
          <a:xfrm>
            <a:off x="-1171080" y="-130680"/>
            <a:ext cx="3152520" cy="3152520"/>
            <a:chOff x="-1171080" y="-130680"/>
            <a:chExt cx="3152520" cy="3152520"/>
          </a:xfrm>
        </p:grpSpPr>
        <p:sp>
          <p:nvSpPr>
            <p:cNvPr id="311" name="Freeform 12"/>
            <p:cNvSpPr/>
            <p:nvPr/>
          </p:nvSpPr>
          <p:spPr>
            <a:xfrm>
              <a:off x="-1171080" y="-130680"/>
              <a:ext cx="3152520" cy="315252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grpSp>
        <p:nvGrpSpPr>
          <p:cNvPr id="312" name="Group 13"/>
          <p:cNvGrpSpPr/>
          <p:nvPr/>
        </p:nvGrpSpPr>
        <p:grpSpPr>
          <a:xfrm>
            <a:off x="1981800" y="2661840"/>
            <a:ext cx="6153840" cy="2203920"/>
            <a:chOff x="1981800" y="2661840"/>
            <a:chExt cx="6153840" cy="2203920"/>
          </a:xfrm>
        </p:grpSpPr>
        <p:grpSp>
          <p:nvGrpSpPr>
            <p:cNvPr id="313" name="Group 14"/>
            <p:cNvGrpSpPr/>
            <p:nvPr/>
          </p:nvGrpSpPr>
          <p:grpSpPr>
            <a:xfrm>
              <a:off x="2019600" y="2661840"/>
              <a:ext cx="740880" cy="740880"/>
              <a:chOff x="2019600" y="2661840"/>
              <a:chExt cx="740880" cy="740880"/>
            </a:xfrm>
          </p:grpSpPr>
          <p:sp>
            <p:nvSpPr>
              <p:cNvPr id="314" name="Freeform 15"/>
              <p:cNvSpPr/>
              <p:nvPr/>
            </p:nvSpPr>
            <p:spPr>
              <a:xfrm>
                <a:off x="2019600" y="2661840"/>
                <a:ext cx="740880" cy="740880"/>
              </a:xfrm>
              <a:custGeom>
                <a:avLst/>
                <a:gdLst/>
                <a:ahLst/>
                <a:cxnLst/>
                <a:rect l="l" t="t" r="r" b="b"/>
                <a:pathLst>
                  <a:path w="1913890" h="1913890">
                    <a:moveTo>
                      <a:pt x="0" y="0"/>
                    </a:moveTo>
                    <a:lnTo>
                      <a:pt x="1913890" y="0"/>
                    </a:lnTo>
                    <a:lnTo>
                      <a:pt x="1913890" y="1913890"/>
                    </a:lnTo>
                    <a:lnTo>
                      <a:pt x="0" y="1913890"/>
                    </a:ln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315" name="TextBox 16"/>
            <p:cNvSpPr/>
            <p:nvPr/>
          </p:nvSpPr>
          <p:spPr>
            <a:xfrm>
              <a:off x="2069280" y="2815560"/>
              <a:ext cx="641520" cy="410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234"/>
                </a:lnSpc>
              </a:pPr>
              <a:r>
                <a:rPr lang="en-US" sz="2310" b="0" strike="noStrike" spc="-1">
                  <a:solidFill>
                    <a:srgbClr val="FFFFFF"/>
                  </a:solidFill>
                  <a:latin typeface="Poppins Bold"/>
                </a:rPr>
                <a:t>01</a:t>
              </a:r>
              <a:endParaRPr lang="en-IN" sz="2310" b="0" strike="noStrike" spc="-1">
                <a:latin typeface="Arial"/>
              </a:endParaRPr>
            </a:p>
          </p:txBody>
        </p:sp>
        <p:sp>
          <p:nvSpPr>
            <p:cNvPr id="316" name="TextBox 17"/>
            <p:cNvSpPr/>
            <p:nvPr/>
          </p:nvSpPr>
          <p:spPr>
            <a:xfrm>
              <a:off x="3030120" y="2779920"/>
              <a:ext cx="5105520" cy="479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779"/>
                </a:lnSpc>
              </a:pPr>
              <a:r>
                <a:rPr lang="en-US" sz="2700" b="0" strike="noStrike" spc="-1">
                  <a:solidFill>
                    <a:srgbClr val="FFFFFF"/>
                  </a:solidFill>
                  <a:latin typeface="Poppins"/>
                </a:rPr>
                <a:t>String to JSON decode errors</a:t>
              </a:r>
              <a:endParaRPr lang="en-IN" sz="2700" b="0" strike="noStrike" spc="-1">
                <a:latin typeface="Arial"/>
              </a:endParaRPr>
            </a:p>
          </p:txBody>
        </p:sp>
        <p:grpSp>
          <p:nvGrpSpPr>
            <p:cNvPr id="317" name="Group 18"/>
            <p:cNvGrpSpPr/>
            <p:nvPr/>
          </p:nvGrpSpPr>
          <p:grpSpPr>
            <a:xfrm>
              <a:off x="1981800" y="4016880"/>
              <a:ext cx="740880" cy="740880"/>
              <a:chOff x="1981800" y="4016880"/>
              <a:chExt cx="740880" cy="740880"/>
            </a:xfrm>
          </p:grpSpPr>
          <p:sp>
            <p:nvSpPr>
              <p:cNvPr id="318" name="Freeform 19"/>
              <p:cNvSpPr/>
              <p:nvPr/>
            </p:nvSpPr>
            <p:spPr>
              <a:xfrm>
                <a:off x="1981800" y="4016880"/>
                <a:ext cx="740880" cy="740880"/>
              </a:xfrm>
              <a:custGeom>
                <a:avLst/>
                <a:gdLst/>
                <a:ahLst/>
                <a:cxnLst/>
                <a:rect l="l" t="t" r="r" b="b"/>
                <a:pathLst>
                  <a:path w="1913890" h="1913890">
                    <a:moveTo>
                      <a:pt x="0" y="0"/>
                    </a:moveTo>
                    <a:lnTo>
                      <a:pt x="1913890" y="0"/>
                    </a:lnTo>
                    <a:lnTo>
                      <a:pt x="1913890" y="1913890"/>
                    </a:lnTo>
                    <a:lnTo>
                      <a:pt x="0" y="1913890"/>
                    </a:ln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319" name="TextBox 20"/>
            <p:cNvSpPr/>
            <p:nvPr/>
          </p:nvSpPr>
          <p:spPr>
            <a:xfrm>
              <a:off x="2031120" y="4170600"/>
              <a:ext cx="641520" cy="410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234"/>
                </a:lnSpc>
              </a:pPr>
              <a:r>
                <a:rPr lang="en-US" sz="2310" b="0" strike="noStrike" spc="-1">
                  <a:solidFill>
                    <a:srgbClr val="FFFFFF"/>
                  </a:solidFill>
                  <a:latin typeface="Poppins Bold"/>
                </a:rPr>
                <a:t>02</a:t>
              </a:r>
              <a:endParaRPr lang="en-IN" sz="2310" b="0" strike="noStrike" spc="-1">
                <a:latin typeface="Arial"/>
              </a:endParaRPr>
            </a:p>
          </p:txBody>
        </p:sp>
        <p:sp>
          <p:nvSpPr>
            <p:cNvPr id="320" name="TextBox 21"/>
            <p:cNvSpPr/>
            <p:nvPr/>
          </p:nvSpPr>
          <p:spPr>
            <a:xfrm>
              <a:off x="2992320" y="3906360"/>
              <a:ext cx="4843800" cy="959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779"/>
                </a:lnSpc>
              </a:pPr>
              <a:r>
                <a:rPr lang="en-US" sz="2700" b="0" strike="noStrike" spc="-1">
                  <a:solidFill>
                    <a:srgbClr val="FFFFFF"/>
                  </a:solidFill>
                  <a:latin typeface="Poppins"/>
                </a:rPr>
                <a:t>Incorrectly Handled Type</a:t>
              </a:r>
              <a:endParaRPr lang="en-IN" sz="2700" b="0" strike="noStrike" spc="-1">
                <a:latin typeface="Arial"/>
              </a:endParaRPr>
            </a:p>
            <a:p>
              <a:pPr>
                <a:lnSpc>
                  <a:spcPts val="3779"/>
                </a:lnSpc>
              </a:pPr>
              <a:r>
                <a:rPr lang="en-US" sz="2700" b="0" strike="noStrike" spc="-1">
                  <a:solidFill>
                    <a:srgbClr val="FFFFFF"/>
                  </a:solidFill>
                  <a:latin typeface="Poppins"/>
                </a:rPr>
                <a:t>(Normal Arguments)</a:t>
              </a:r>
              <a:endParaRPr lang="en-IN" sz="2700" b="0" strike="noStrike" spc="-1">
                <a:latin typeface="Arial"/>
              </a:endParaRPr>
            </a:p>
          </p:txBody>
        </p:sp>
      </p:grpSp>
      <p:sp>
        <p:nvSpPr>
          <p:cNvPr id="321" name="AutoShape 22"/>
          <p:cNvSpPr/>
          <p:nvPr/>
        </p:nvSpPr>
        <p:spPr>
          <a:xfrm>
            <a:off x="7639560" y="7748640"/>
            <a:ext cx="1504440" cy="360"/>
          </a:xfrm>
          <a:prstGeom prst="line">
            <a:avLst/>
          </a:prstGeom>
          <a:ln w="285750">
            <a:solidFill>
              <a:srgbClr val="FFFFFF"/>
            </a:solidFill>
            <a:round/>
            <a:tailEnd type="arrow" w="med" len="sm"/>
          </a:ln>
        </p:spPr>
        <p:style>
          <a:lnRef idx="0">
            <a:scrgbClr r="0" g="0" b="0"/>
          </a:lnRef>
          <a:fillRef idx="0">
            <a:scrgbClr r="0" g="0" b="0"/>
          </a:fillRef>
          <a:effectRef idx="0">
            <a:scrgbClr r="0" g="0" b="0"/>
          </a:effectRef>
          <a:fontRef idx="minor"/>
        </p:style>
      </p:sp>
      <p:grpSp>
        <p:nvGrpSpPr>
          <p:cNvPr id="322" name="Group 23"/>
          <p:cNvGrpSpPr/>
          <p:nvPr/>
        </p:nvGrpSpPr>
        <p:grpSpPr>
          <a:xfrm>
            <a:off x="2187720" y="5952960"/>
            <a:ext cx="4635720" cy="3741120"/>
            <a:chOff x="2187720" y="5952960"/>
            <a:chExt cx="4635720" cy="3741120"/>
          </a:xfrm>
        </p:grpSpPr>
        <p:sp>
          <p:nvSpPr>
            <p:cNvPr id="323" name="TextBox 24"/>
            <p:cNvSpPr/>
            <p:nvPr/>
          </p:nvSpPr>
          <p:spPr>
            <a:xfrm>
              <a:off x="2187720" y="7293240"/>
              <a:ext cx="4635720" cy="2400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781"/>
                </a:lnSpc>
                <a:tabLst>
                  <a:tab pos="0" algn="l"/>
                </a:tabLst>
              </a:pPr>
              <a:r>
                <a:rPr lang="en-US" sz="2700" b="0" strike="noStrike" spc="-1">
                  <a:solidFill>
                    <a:srgbClr val="FFFFFF"/>
                  </a:solidFill>
                  <a:latin typeface="Canva Sans Bold"/>
                </a:rPr>
                <a:t>"```json[{"tool_name": "works_list",\n\t"arguments": [{\n\t\t"owned_by": "$$WHO_AM_I"\n\n}]}]```"</a:t>
              </a:r>
              <a:endParaRPr lang="en-IN" sz="2700" b="0" strike="noStrike" spc="-1">
                <a:latin typeface="Arial"/>
              </a:endParaRPr>
            </a:p>
          </p:txBody>
        </p:sp>
        <p:sp>
          <p:nvSpPr>
            <p:cNvPr id="324" name="TextBox 25"/>
            <p:cNvSpPr/>
            <p:nvPr/>
          </p:nvSpPr>
          <p:spPr>
            <a:xfrm>
              <a:off x="2789640" y="5952960"/>
              <a:ext cx="2844360" cy="95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779"/>
                </a:lnSpc>
              </a:pPr>
              <a:r>
                <a:rPr lang="en-US" sz="2700" b="0" strike="noStrike" spc="-1">
                  <a:solidFill>
                    <a:srgbClr val="FFFFFF"/>
                  </a:solidFill>
                  <a:latin typeface="Poppins Bold"/>
                </a:rPr>
                <a:t>Raw Text output</a:t>
              </a:r>
              <a:endParaRPr lang="en-IN" sz="2700" b="0" strike="noStrike" spc="-1">
                <a:latin typeface="Arial"/>
              </a:endParaRPr>
            </a:p>
          </p:txBody>
        </p:sp>
      </p:grpSp>
      <p:grpSp>
        <p:nvGrpSpPr>
          <p:cNvPr id="325" name="Group 26"/>
          <p:cNvGrpSpPr/>
          <p:nvPr/>
        </p:nvGrpSpPr>
        <p:grpSpPr>
          <a:xfrm>
            <a:off x="10666800" y="5437800"/>
            <a:ext cx="4429800" cy="4249800"/>
            <a:chOff x="10666800" y="5437800"/>
            <a:chExt cx="4429800" cy="4249800"/>
          </a:xfrm>
        </p:grpSpPr>
        <p:sp>
          <p:nvSpPr>
            <p:cNvPr id="326" name="Freeform 27"/>
            <p:cNvSpPr/>
            <p:nvPr/>
          </p:nvSpPr>
          <p:spPr>
            <a:xfrm>
              <a:off x="10666800" y="6275880"/>
              <a:ext cx="4429800" cy="3411720"/>
            </a:xfrm>
            <a:custGeom>
              <a:avLst/>
              <a:gdLst/>
              <a:ahLst/>
              <a:cxnLst/>
              <a:rect l="l" t="t" r="r" b="b"/>
              <a:pathLst>
                <a:path w="5907093" h="4549562">
                  <a:moveTo>
                    <a:pt x="0" y="0"/>
                  </a:moveTo>
                  <a:lnTo>
                    <a:pt x="5907093" y="0"/>
                  </a:lnTo>
                  <a:lnTo>
                    <a:pt x="5907093" y="4549562"/>
                  </a:lnTo>
                  <a:lnTo>
                    <a:pt x="0" y="4549562"/>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327" name="TextBox 28"/>
            <p:cNvSpPr/>
            <p:nvPr/>
          </p:nvSpPr>
          <p:spPr>
            <a:xfrm>
              <a:off x="11503440" y="5437800"/>
              <a:ext cx="3161160" cy="95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779"/>
                </a:lnSpc>
              </a:pPr>
              <a:r>
                <a:rPr lang="en-US" sz="2700" b="0" strike="noStrike" spc="-1">
                  <a:solidFill>
                    <a:srgbClr val="FFFFFF"/>
                  </a:solidFill>
                  <a:latin typeface="Poppins Bold"/>
                </a:rPr>
                <a:t>Processed output </a:t>
              </a:r>
              <a:endParaRPr lang="en-IN" sz="2700" b="0" strike="noStrike" spc="-1">
                <a:latin typeface="Arial"/>
              </a:endParaRPr>
            </a:p>
          </p:txBody>
        </p:sp>
      </p:grpSp>
      <p:grpSp>
        <p:nvGrpSpPr>
          <p:cNvPr id="328" name="Group 29"/>
          <p:cNvGrpSpPr/>
          <p:nvPr/>
        </p:nvGrpSpPr>
        <p:grpSpPr>
          <a:xfrm>
            <a:off x="14425200" y="574560"/>
            <a:ext cx="3169440" cy="870480"/>
            <a:chOff x="14425200" y="574560"/>
            <a:chExt cx="3169440" cy="870480"/>
          </a:xfrm>
        </p:grpSpPr>
        <p:grpSp>
          <p:nvGrpSpPr>
            <p:cNvPr id="329" name="Group 30"/>
            <p:cNvGrpSpPr/>
            <p:nvPr/>
          </p:nvGrpSpPr>
          <p:grpSpPr>
            <a:xfrm>
              <a:off x="14601600" y="574560"/>
              <a:ext cx="2993040" cy="870480"/>
              <a:chOff x="14601600" y="574560"/>
              <a:chExt cx="2993040" cy="870480"/>
            </a:xfrm>
          </p:grpSpPr>
          <p:sp>
            <p:nvSpPr>
              <p:cNvPr id="330" name="Freeform 31"/>
              <p:cNvSpPr/>
              <p:nvPr/>
            </p:nvSpPr>
            <p:spPr>
              <a:xfrm>
                <a:off x="14601600" y="57456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331" name="Freeform 32"/>
            <p:cNvSpPr/>
            <p:nvPr/>
          </p:nvSpPr>
          <p:spPr>
            <a:xfrm>
              <a:off x="14425200" y="61848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332" name="TextBox 33"/>
            <p:cNvSpPr/>
            <p:nvPr/>
          </p:nvSpPr>
          <p:spPr>
            <a:xfrm>
              <a:off x="15416280" y="79092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grpSp>
        <p:nvGrpSpPr>
          <p:cNvPr id="333" name="Group 34"/>
          <p:cNvGrpSpPr/>
          <p:nvPr/>
        </p:nvGrpSpPr>
        <p:grpSpPr>
          <a:xfrm>
            <a:off x="17461800" y="7605720"/>
            <a:ext cx="1652040" cy="1652040"/>
            <a:chOff x="17461800" y="7605720"/>
            <a:chExt cx="1652040" cy="1652040"/>
          </a:xfrm>
        </p:grpSpPr>
        <p:sp>
          <p:nvSpPr>
            <p:cNvPr id="334" name="Freeform 35"/>
            <p:cNvSpPr/>
            <p:nvPr/>
          </p:nvSpPr>
          <p:spPr>
            <a:xfrm>
              <a:off x="17461800" y="760572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335" name="TextBox 36"/>
          <p:cNvSpPr/>
          <p:nvPr/>
        </p:nvSpPr>
        <p:spPr>
          <a:xfrm>
            <a:off x="1028880" y="961920"/>
            <a:ext cx="9281880" cy="852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710"/>
              </a:lnSpc>
            </a:pPr>
            <a:r>
              <a:rPr lang="en-US" sz="5500" b="0" strike="noStrike" spc="-1">
                <a:solidFill>
                  <a:srgbClr val="FFFFFF"/>
                </a:solidFill>
                <a:latin typeface="Poppins Bold"/>
              </a:rPr>
              <a:t>POSTPROCESS</a:t>
            </a:r>
            <a:endParaRPr lang="en-IN" sz="55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336" name="Freeform 2"/>
          <p:cNvSpPr/>
          <p:nvPr/>
        </p:nvSpPr>
        <p:spPr>
          <a:xfrm>
            <a:off x="-771120" y="6747840"/>
            <a:ext cx="5505480" cy="3223080"/>
          </a:xfrm>
          <a:custGeom>
            <a:avLst/>
            <a:gdLst/>
            <a:ahLst/>
            <a:cxnLst/>
            <a:rect l="l" t="t" r="r" b="b"/>
            <a:pathLst>
              <a:path w="5505900" h="3223454">
                <a:moveTo>
                  <a:pt x="0" y="0"/>
                </a:moveTo>
                <a:lnTo>
                  <a:pt x="5505901" y="0"/>
                </a:lnTo>
                <a:lnTo>
                  <a:pt x="5505901" y="3223454"/>
                </a:lnTo>
                <a:lnTo>
                  <a:pt x="0" y="3223454"/>
                </a:lnTo>
                <a:lnTo>
                  <a:pt x="0" y="0"/>
                </a:lnTo>
                <a:close/>
              </a:path>
            </a:pathLst>
          </a:custGeom>
          <a:blipFill rotWithShape="0">
            <a:blip r:embed="rId2">
              <a:alphaModFix amt="6000"/>
            </a:blip>
            <a:srcRect/>
            <a:stretch/>
          </a:blipFill>
          <a:ln w="0">
            <a:noFill/>
          </a:ln>
        </p:spPr>
        <p:style>
          <a:lnRef idx="0">
            <a:scrgbClr r="0" g="0" b="0"/>
          </a:lnRef>
          <a:fillRef idx="0">
            <a:scrgbClr r="0" g="0" b="0"/>
          </a:fillRef>
          <a:effectRef idx="0">
            <a:scrgbClr r="0" g="0" b="0"/>
          </a:effectRef>
          <a:fontRef idx="minor"/>
        </p:style>
      </p:sp>
      <p:grpSp>
        <p:nvGrpSpPr>
          <p:cNvPr id="337" name="Group 3"/>
          <p:cNvGrpSpPr/>
          <p:nvPr/>
        </p:nvGrpSpPr>
        <p:grpSpPr>
          <a:xfrm>
            <a:off x="14425200" y="574560"/>
            <a:ext cx="3169440" cy="870480"/>
            <a:chOff x="14425200" y="574560"/>
            <a:chExt cx="3169440" cy="870480"/>
          </a:xfrm>
        </p:grpSpPr>
        <p:grpSp>
          <p:nvGrpSpPr>
            <p:cNvPr id="338" name="Group 4"/>
            <p:cNvGrpSpPr/>
            <p:nvPr/>
          </p:nvGrpSpPr>
          <p:grpSpPr>
            <a:xfrm>
              <a:off x="14601600" y="574560"/>
              <a:ext cx="2993040" cy="870480"/>
              <a:chOff x="14601600" y="574560"/>
              <a:chExt cx="2993040" cy="870480"/>
            </a:xfrm>
          </p:grpSpPr>
          <p:sp>
            <p:nvSpPr>
              <p:cNvPr id="339" name="Freeform 5"/>
              <p:cNvSpPr/>
              <p:nvPr/>
            </p:nvSpPr>
            <p:spPr>
              <a:xfrm>
                <a:off x="14601600" y="57456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340" name="Freeform 6"/>
            <p:cNvSpPr/>
            <p:nvPr/>
          </p:nvSpPr>
          <p:spPr>
            <a:xfrm>
              <a:off x="14425200" y="61848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341" name="TextBox 7"/>
            <p:cNvSpPr/>
            <p:nvPr/>
          </p:nvSpPr>
          <p:spPr>
            <a:xfrm>
              <a:off x="15416280" y="79092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grpSp>
        <p:nvGrpSpPr>
          <p:cNvPr id="342" name="Group 8"/>
          <p:cNvGrpSpPr/>
          <p:nvPr/>
        </p:nvGrpSpPr>
        <p:grpSpPr>
          <a:xfrm>
            <a:off x="17461800" y="7605720"/>
            <a:ext cx="1652040" cy="1652040"/>
            <a:chOff x="17461800" y="7605720"/>
            <a:chExt cx="1652040" cy="1652040"/>
          </a:xfrm>
        </p:grpSpPr>
        <p:sp>
          <p:nvSpPr>
            <p:cNvPr id="343" name="Freeform 9"/>
            <p:cNvSpPr/>
            <p:nvPr/>
          </p:nvSpPr>
          <p:spPr>
            <a:xfrm>
              <a:off x="17461800" y="760572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grpSp>
        <p:nvGrpSpPr>
          <p:cNvPr id="344" name="Group 10"/>
          <p:cNvGrpSpPr/>
          <p:nvPr/>
        </p:nvGrpSpPr>
        <p:grpSpPr>
          <a:xfrm>
            <a:off x="-1171080" y="-130680"/>
            <a:ext cx="3152520" cy="3152520"/>
            <a:chOff x="-1171080" y="-130680"/>
            <a:chExt cx="3152520" cy="3152520"/>
          </a:xfrm>
        </p:grpSpPr>
        <p:sp>
          <p:nvSpPr>
            <p:cNvPr id="345" name="Freeform 11"/>
            <p:cNvSpPr/>
            <p:nvPr/>
          </p:nvSpPr>
          <p:spPr>
            <a:xfrm>
              <a:off x="-1171080" y="-130680"/>
              <a:ext cx="3152520" cy="315252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346" name="Freeform 12"/>
          <p:cNvSpPr/>
          <p:nvPr/>
        </p:nvSpPr>
        <p:spPr>
          <a:xfrm>
            <a:off x="11674800" y="1445400"/>
            <a:ext cx="5289120" cy="7669440"/>
          </a:xfrm>
          <a:custGeom>
            <a:avLst/>
            <a:gdLst/>
            <a:ahLst/>
            <a:cxnLst/>
            <a:rect l="l" t="t" r="r" b="b"/>
            <a:pathLst>
              <a:path w="5289547" h="7669843">
                <a:moveTo>
                  <a:pt x="0" y="0"/>
                </a:moveTo>
                <a:lnTo>
                  <a:pt x="5289547" y="0"/>
                </a:lnTo>
                <a:lnTo>
                  <a:pt x="5289547" y="7669842"/>
                </a:lnTo>
                <a:lnTo>
                  <a:pt x="0" y="7669842"/>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sp>
      <p:sp>
        <p:nvSpPr>
          <p:cNvPr id="347" name="TextBox 13"/>
          <p:cNvSpPr/>
          <p:nvPr/>
        </p:nvSpPr>
        <p:spPr>
          <a:xfrm>
            <a:off x="1028880" y="961920"/>
            <a:ext cx="9281880" cy="1704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710"/>
              </a:lnSpc>
            </a:pPr>
            <a:r>
              <a:rPr lang="en-US" sz="5500" b="0" strike="noStrike" spc="-1">
                <a:solidFill>
                  <a:srgbClr val="FFFFFF"/>
                </a:solidFill>
                <a:latin typeface="Poppins Bold"/>
              </a:rPr>
              <a:t>EXAMPLE GENERATION</a:t>
            </a:r>
            <a:endParaRPr lang="en-IN" sz="5500" b="0" strike="noStrike" spc="-1">
              <a:latin typeface="Arial"/>
            </a:endParaRPr>
          </a:p>
          <a:p>
            <a:pPr>
              <a:lnSpc>
                <a:spcPts val="6710"/>
              </a:lnSpc>
            </a:pPr>
            <a:r>
              <a:rPr lang="en-US" sz="5500" b="0" strike="noStrike" spc="-1">
                <a:solidFill>
                  <a:srgbClr val="FFFFFF"/>
                </a:solidFill>
                <a:latin typeface="Poppins Bold"/>
              </a:rPr>
              <a:t>BLOCK</a:t>
            </a:r>
            <a:endParaRPr lang="en-IN" sz="5500" b="0" strike="noStrike" spc="-1">
              <a:latin typeface="Arial"/>
            </a:endParaRPr>
          </a:p>
        </p:txBody>
      </p:sp>
      <p:sp>
        <p:nvSpPr>
          <p:cNvPr id="348" name="TextBox 14"/>
          <p:cNvSpPr/>
          <p:nvPr/>
        </p:nvSpPr>
        <p:spPr>
          <a:xfrm>
            <a:off x="1028880" y="3061800"/>
            <a:ext cx="10148400" cy="959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582840" lvl="1" indent="-291600">
              <a:lnSpc>
                <a:spcPts val="3779"/>
              </a:lnSpc>
              <a:buClr>
                <a:srgbClr val="FFFFFF"/>
              </a:buClr>
              <a:buFont typeface="Arial"/>
              <a:buChar char="•"/>
            </a:pPr>
            <a:r>
              <a:rPr lang="en-US" sz="2700" b="0" strike="noStrike" spc="-1">
                <a:solidFill>
                  <a:srgbClr val="FFFFFF"/>
                </a:solidFill>
                <a:latin typeface="Poppins"/>
              </a:rPr>
              <a:t>To provide the benefits of few-shot prompting to newly added/modified tools.</a:t>
            </a:r>
            <a:endParaRPr lang="en-IN" sz="2700" b="0" strike="noStrike" spc="-1">
              <a:latin typeface="Arial"/>
            </a:endParaRPr>
          </a:p>
        </p:txBody>
      </p:sp>
      <p:sp>
        <p:nvSpPr>
          <p:cNvPr id="349" name="TextBox 15"/>
          <p:cNvSpPr/>
          <p:nvPr/>
        </p:nvSpPr>
        <p:spPr>
          <a:xfrm>
            <a:off x="1028880" y="4866840"/>
            <a:ext cx="10148400" cy="959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582840" lvl="1" indent="-291600">
              <a:lnSpc>
                <a:spcPts val="3779"/>
              </a:lnSpc>
              <a:buClr>
                <a:srgbClr val="FFFFFF"/>
              </a:buClr>
              <a:buFont typeface="Arial"/>
              <a:buChar char="•"/>
            </a:pPr>
            <a:r>
              <a:rPr lang="en-US" sz="2700" b="0" strike="noStrike" spc="-1">
                <a:solidFill>
                  <a:srgbClr val="FFFFFF"/>
                </a:solidFill>
                <a:latin typeface="Poppins"/>
              </a:rPr>
              <a:t>Upon addition of new tools to the tool list, examples are generated by GPT-4-turbo and held for future use.</a:t>
            </a:r>
            <a:endParaRPr lang="en-IN" sz="2700" b="0" strike="noStrike" spc="-1">
              <a:latin typeface="Arial"/>
            </a:endParaRPr>
          </a:p>
        </p:txBody>
      </p:sp>
      <p:sp>
        <p:nvSpPr>
          <p:cNvPr id="350" name="TextBox 16"/>
          <p:cNvSpPr/>
          <p:nvPr/>
        </p:nvSpPr>
        <p:spPr>
          <a:xfrm>
            <a:off x="1028880" y="6674400"/>
            <a:ext cx="10148400" cy="959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582840" lvl="1" indent="-291600">
              <a:lnSpc>
                <a:spcPts val="3779"/>
              </a:lnSpc>
              <a:buClr>
                <a:srgbClr val="FFFFFF"/>
              </a:buClr>
              <a:buFont typeface="Arial"/>
              <a:buChar char="•"/>
            </a:pPr>
            <a:r>
              <a:rPr lang="en-US" sz="2700" b="0" strike="noStrike" spc="-1">
                <a:solidFill>
                  <a:srgbClr val="FFFFFF"/>
                </a:solidFill>
                <a:latin typeface="Poppins"/>
              </a:rPr>
              <a:t>Enables dynamic tool addition and modification while remaining true to current tools list.</a:t>
            </a:r>
            <a:endParaRPr lang="en-IN" sz="27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351" name="Group 2"/>
          <p:cNvGrpSpPr/>
          <p:nvPr/>
        </p:nvGrpSpPr>
        <p:grpSpPr>
          <a:xfrm>
            <a:off x="-1171080" y="-130680"/>
            <a:ext cx="20284920" cy="9388440"/>
            <a:chOff x="-1171080" y="-130680"/>
            <a:chExt cx="20284920" cy="9388440"/>
          </a:xfrm>
        </p:grpSpPr>
        <p:grpSp>
          <p:nvGrpSpPr>
            <p:cNvPr id="352" name="Group 3"/>
            <p:cNvGrpSpPr/>
            <p:nvPr/>
          </p:nvGrpSpPr>
          <p:grpSpPr>
            <a:xfrm>
              <a:off x="17461800" y="7605720"/>
              <a:ext cx="1652040" cy="1652040"/>
              <a:chOff x="17461800" y="7605720"/>
              <a:chExt cx="1652040" cy="1652040"/>
            </a:xfrm>
          </p:grpSpPr>
          <p:sp>
            <p:nvSpPr>
              <p:cNvPr id="353" name="Freeform 4"/>
              <p:cNvSpPr/>
              <p:nvPr/>
            </p:nvSpPr>
            <p:spPr>
              <a:xfrm>
                <a:off x="17461800" y="760572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grpSp>
          <p:nvGrpSpPr>
            <p:cNvPr id="354" name="Group 5"/>
            <p:cNvGrpSpPr/>
            <p:nvPr/>
          </p:nvGrpSpPr>
          <p:grpSpPr>
            <a:xfrm>
              <a:off x="14601600" y="574560"/>
              <a:ext cx="2993040" cy="870480"/>
              <a:chOff x="14601600" y="574560"/>
              <a:chExt cx="2993040" cy="870480"/>
            </a:xfrm>
          </p:grpSpPr>
          <p:sp>
            <p:nvSpPr>
              <p:cNvPr id="355" name="Freeform 6"/>
              <p:cNvSpPr/>
              <p:nvPr/>
            </p:nvSpPr>
            <p:spPr>
              <a:xfrm>
                <a:off x="14601600" y="57456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356" name="Freeform 7"/>
            <p:cNvSpPr/>
            <p:nvPr/>
          </p:nvSpPr>
          <p:spPr>
            <a:xfrm>
              <a:off x="14425200" y="618480"/>
              <a:ext cx="1442520" cy="753480"/>
            </a:xfrm>
            <a:custGeom>
              <a:avLst/>
              <a:gdLst/>
              <a:ahLst/>
              <a:cxnLst/>
              <a:rect l="l" t="t" r="r" b="b"/>
              <a:pathLst>
                <a:path w="1924028" h="1005173">
                  <a:moveTo>
                    <a:pt x="0" y="0"/>
                  </a:moveTo>
                  <a:lnTo>
                    <a:pt x="1924029" y="0"/>
                  </a:lnTo>
                  <a:lnTo>
                    <a:pt x="1924029" y="1005173"/>
                  </a:lnTo>
                  <a:lnTo>
                    <a:pt x="0" y="1005173"/>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357" name="TextBox 8"/>
            <p:cNvSpPr/>
            <p:nvPr/>
          </p:nvSpPr>
          <p:spPr>
            <a:xfrm>
              <a:off x="15416280" y="79092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sp>
          <p:nvSpPr>
            <p:cNvPr id="358" name="AutoShape 9"/>
            <p:cNvSpPr/>
            <p:nvPr/>
          </p:nvSpPr>
          <p:spPr>
            <a:xfrm>
              <a:off x="1028520" y="6012720"/>
              <a:ext cx="16230600" cy="360"/>
            </a:xfrm>
            <a:prstGeom prst="line">
              <a:avLst/>
            </a:prstGeom>
            <a:ln w="50800" cap="rnd">
              <a:solidFill>
                <a:srgbClr val="FFFFFF"/>
              </a:solidFill>
              <a:prstDash val="lgDash"/>
              <a:round/>
            </a:ln>
          </p:spPr>
          <p:style>
            <a:lnRef idx="0">
              <a:scrgbClr r="0" g="0" b="0"/>
            </a:lnRef>
            <a:fillRef idx="0">
              <a:scrgbClr r="0" g="0" b="0"/>
            </a:fillRef>
            <a:effectRef idx="0">
              <a:scrgbClr r="0" g="0" b="0"/>
            </a:effectRef>
            <a:fontRef idx="minor"/>
          </p:style>
        </p:sp>
        <p:grpSp>
          <p:nvGrpSpPr>
            <p:cNvPr id="359" name="Group 10"/>
            <p:cNvGrpSpPr/>
            <p:nvPr/>
          </p:nvGrpSpPr>
          <p:grpSpPr>
            <a:xfrm>
              <a:off x="-1171080" y="-130680"/>
              <a:ext cx="3152520" cy="3152520"/>
              <a:chOff x="-1171080" y="-130680"/>
              <a:chExt cx="3152520" cy="3152520"/>
            </a:xfrm>
          </p:grpSpPr>
          <p:sp>
            <p:nvSpPr>
              <p:cNvPr id="360" name="Freeform 11"/>
              <p:cNvSpPr/>
              <p:nvPr/>
            </p:nvSpPr>
            <p:spPr>
              <a:xfrm>
                <a:off x="-1171080" y="-130680"/>
                <a:ext cx="3152520" cy="315252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361" name="TextBox 12"/>
            <p:cNvSpPr/>
            <p:nvPr/>
          </p:nvSpPr>
          <p:spPr>
            <a:xfrm>
              <a:off x="1028520" y="978840"/>
              <a:ext cx="9281880" cy="1704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710"/>
                </a:lnSpc>
              </a:pPr>
              <a:r>
                <a:rPr lang="en-US" sz="5500" b="0" strike="noStrike" spc="-1">
                  <a:solidFill>
                    <a:srgbClr val="FFFFFF"/>
                  </a:solidFill>
                  <a:latin typeface="Poppins Bold"/>
                </a:rPr>
                <a:t>BEYOND COMPOSITION TO INCLUDE LOGIC</a:t>
              </a:r>
              <a:endParaRPr lang="en-IN" sz="5500" b="0" strike="noStrike" spc="-1">
                <a:latin typeface="Arial"/>
              </a:endParaRPr>
            </a:p>
          </p:txBody>
        </p:sp>
      </p:grpSp>
      <p:grpSp>
        <p:nvGrpSpPr>
          <p:cNvPr id="362" name="Group 13"/>
          <p:cNvGrpSpPr/>
          <p:nvPr/>
        </p:nvGrpSpPr>
        <p:grpSpPr>
          <a:xfrm>
            <a:off x="1642320" y="3794400"/>
            <a:ext cx="12300120" cy="4867560"/>
            <a:chOff x="1642320" y="3794400"/>
            <a:chExt cx="12300120" cy="4867560"/>
          </a:xfrm>
        </p:grpSpPr>
        <p:grpSp>
          <p:nvGrpSpPr>
            <p:cNvPr id="363" name="Group 14"/>
            <p:cNvGrpSpPr/>
            <p:nvPr/>
          </p:nvGrpSpPr>
          <p:grpSpPr>
            <a:xfrm>
              <a:off x="1642320" y="3794400"/>
              <a:ext cx="2715120" cy="1069200"/>
              <a:chOff x="1642320" y="3794400"/>
              <a:chExt cx="2715120" cy="1069200"/>
            </a:xfrm>
          </p:grpSpPr>
          <p:sp>
            <p:nvSpPr>
              <p:cNvPr id="364" name="Freeform 15"/>
              <p:cNvSpPr/>
              <p:nvPr/>
            </p:nvSpPr>
            <p:spPr>
              <a:xfrm>
                <a:off x="1642320" y="3961080"/>
                <a:ext cx="2715120" cy="902520"/>
              </a:xfrm>
              <a:custGeom>
                <a:avLst/>
                <a:gdLst/>
                <a:ahLst/>
                <a:cxnLst/>
                <a:rect l="l" t="t" r="r" b="b"/>
                <a:pathLst>
                  <a:path w="931594" h="309773">
                    <a:moveTo>
                      <a:pt x="59875" y="0"/>
                    </a:moveTo>
                    <a:lnTo>
                      <a:pt x="871719" y="0"/>
                    </a:lnTo>
                    <a:cubicBezTo>
                      <a:pt x="887599" y="0"/>
                      <a:pt x="902828" y="6308"/>
                      <a:pt x="914057" y="17537"/>
                    </a:cubicBezTo>
                    <a:cubicBezTo>
                      <a:pt x="925286" y="28766"/>
                      <a:pt x="931594" y="43996"/>
                      <a:pt x="931594" y="59875"/>
                    </a:cubicBezTo>
                    <a:lnTo>
                      <a:pt x="931594" y="249898"/>
                    </a:lnTo>
                    <a:cubicBezTo>
                      <a:pt x="931594" y="265778"/>
                      <a:pt x="925286" y="281007"/>
                      <a:pt x="914057" y="292236"/>
                    </a:cubicBezTo>
                    <a:cubicBezTo>
                      <a:pt x="902828" y="303465"/>
                      <a:pt x="887599" y="309773"/>
                      <a:pt x="871719" y="309773"/>
                    </a:cubicBezTo>
                    <a:lnTo>
                      <a:pt x="59875" y="309773"/>
                    </a:lnTo>
                    <a:cubicBezTo>
                      <a:pt x="26807" y="309773"/>
                      <a:pt x="0" y="282966"/>
                      <a:pt x="0" y="249898"/>
                    </a:cubicBezTo>
                    <a:lnTo>
                      <a:pt x="0" y="59875"/>
                    </a:lnTo>
                    <a:cubicBezTo>
                      <a:pt x="0" y="43996"/>
                      <a:pt x="6308" y="28766"/>
                      <a:pt x="17537" y="17537"/>
                    </a:cubicBezTo>
                    <a:cubicBezTo>
                      <a:pt x="28766" y="6308"/>
                      <a:pt x="43996" y="0"/>
                      <a:pt x="59875" y="0"/>
                    </a:cubicBez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365" name="TextBox 16"/>
              <p:cNvSpPr/>
              <p:nvPr/>
            </p:nvSpPr>
            <p:spPr>
              <a:xfrm>
                <a:off x="1642320" y="3794400"/>
                <a:ext cx="2715120" cy="1069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a:lnSpc>
                    <a:spcPts val="2798"/>
                  </a:lnSpc>
                </a:pPr>
                <a:r>
                  <a:rPr lang="en-US" sz="2000" b="0" strike="noStrike" spc="-1">
                    <a:solidFill>
                      <a:srgbClr val="000000"/>
                    </a:solidFill>
                    <a:latin typeface="Poppins Bold"/>
                  </a:rPr>
                  <a:t>Approach 1</a:t>
                </a:r>
                <a:endParaRPr lang="en-IN" sz="2000" b="0" strike="noStrike" spc="-1">
                  <a:latin typeface="Arial"/>
                </a:endParaRPr>
              </a:p>
            </p:txBody>
          </p:sp>
        </p:grpSp>
        <p:grpSp>
          <p:nvGrpSpPr>
            <p:cNvPr id="366" name="Group 17"/>
            <p:cNvGrpSpPr/>
            <p:nvPr/>
          </p:nvGrpSpPr>
          <p:grpSpPr>
            <a:xfrm>
              <a:off x="1642320" y="6998760"/>
              <a:ext cx="2715120" cy="1069200"/>
              <a:chOff x="1642320" y="6998760"/>
              <a:chExt cx="2715120" cy="1069200"/>
            </a:xfrm>
          </p:grpSpPr>
          <p:sp>
            <p:nvSpPr>
              <p:cNvPr id="367" name="Freeform 18"/>
              <p:cNvSpPr/>
              <p:nvPr/>
            </p:nvSpPr>
            <p:spPr>
              <a:xfrm>
                <a:off x="1642320" y="7165440"/>
                <a:ext cx="2715120" cy="902520"/>
              </a:xfrm>
              <a:custGeom>
                <a:avLst/>
                <a:gdLst/>
                <a:ahLst/>
                <a:cxnLst/>
                <a:rect l="l" t="t" r="r" b="b"/>
                <a:pathLst>
                  <a:path w="931594" h="309773">
                    <a:moveTo>
                      <a:pt x="59875" y="0"/>
                    </a:moveTo>
                    <a:lnTo>
                      <a:pt x="871719" y="0"/>
                    </a:lnTo>
                    <a:cubicBezTo>
                      <a:pt x="887599" y="0"/>
                      <a:pt x="902828" y="6308"/>
                      <a:pt x="914057" y="17537"/>
                    </a:cubicBezTo>
                    <a:cubicBezTo>
                      <a:pt x="925286" y="28766"/>
                      <a:pt x="931594" y="43996"/>
                      <a:pt x="931594" y="59875"/>
                    </a:cubicBezTo>
                    <a:lnTo>
                      <a:pt x="931594" y="249898"/>
                    </a:lnTo>
                    <a:cubicBezTo>
                      <a:pt x="931594" y="265778"/>
                      <a:pt x="925286" y="281007"/>
                      <a:pt x="914057" y="292236"/>
                    </a:cubicBezTo>
                    <a:cubicBezTo>
                      <a:pt x="902828" y="303465"/>
                      <a:pt x="887599" y="309773"/>
                      <a:pt x="871719" y="309773"/>
                    </a:cubicBezTo>
                    <a:lnTo>
                      <a:pt x="59875" y="309773"/>
                    </a:lnTo>
                    <a:cubicBezTo>
                      <a:pt x="26807" y="309773"/>
                      <a:pt x="0" y="282966"/>
                      <a:pt x="0" y="249898"/>
                    </a:cubicBezTo>
                    <a:lnTo>
                      <a:pt x="0" y="59875"/>
                    </a:lnTo>
                    <a:cubicBezTo>
                      <a:pt x="0" y="43996"/>
                      <a:pt x="6308" y="28766"/>
                      <a:pt x="17537" y="17537"/>
                    </a:cubicBezTo>
                    <a:cubicBezTo>
                      <a:pt x="28766" y="6308"/>
                      <a:pt x="43996" y="0"/>
                      <a:pt x="59875" y="0"/>
                    </a:cubicBez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368" name="TextBox 19"/>
              <p:cNvSpPr/>
              <p:nvPr/>
            </p:nvSpPr>
            <p:spPr>
              <a:xfrm>
                <a:off x="1642320" y="6998760"/>
                <a:ext cx="2715120" cy="1069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a:lnSpc>
                    <a:spcPts val="2798"/>
                  </a:lnSpc>
                </a:pPr>
                <a:r>
                  <a:rPr lang="en-US" sz="2000" b="0" strike="noStrike" spc="-1">
                    <a:solidFill>
                      <a:srgbClr val="000000"/>
                    </a:solidFill>
                    <a:latin typeface="Poppins Bold"/>
                  </a:rPr>
                  <a:t>Approach 2</a:t>
                </a:r>
                <a:endParaRPr lang="en-IN" sz="2000" b="0" strike="noStrike" spc="-1">
                  <a:latin typeface="Arial"/>
                </a:endParaRPr>
              </a:p>
            </p:txBody>
          </p:sp>
        </p:grpSp>
        <p:sp>
          <p:nvSpPr>
            <p:cNvPr id="369" name="TextBox 20"/>
            <p:cNvSpPr/>
            <p:nvPr/>
          </p:nvSpPr>
          <p:spPr>
            <a:xfrm>
              <a:off x="5383440" y="4131360"/>
              <a:ext cx="8559000" cy="532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198"/>
                </a:lnSpc>
              </a:pPr>
              <a:r>
                <a:rPr lang="en-US" sz="3000" b="0" strike="noStrike" spc="-1">
                  <a:solidFill>
                    <a:srgbClr val="FFFFFF"/>
                  </a:solidFill>
                  <a:latin typeface="Poppins Bold"/>
                </a:rPr>
                <a:t>Adding Lambda Tool to the tool list </a:t>
              </a:r>
              <a:endParaRPr lang="en-IN" sz="3000" b="0" strike="noStrike" spc="-1">
                <a:latin typeface="Arial"/>
              </a:endParaRPr>
            </a:p>
          </p:txBody>
        </p:sp>
        <p:sp>
          <p:nvSpPr>
            <p:cNvPr id="370" name="TextBox 21"/>
            <p:cNvSpPr/>
            <p:nvPr/>
          </p:nvSpPr>
          <p:spPr>
            <a:xfrm>
              <a:off x="5383440" y="7062840"/>
              <a:ext cx="8559000" cy="1599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198"/>
                </a:lnSpc>
              </a:pPr>
              <a:r>
                <a:rPr lang="en-US" sz="3000" b="0" strike="noStrike" spc="-1">
                  <a:solidFill>
                    <a:srgbClr val="FFFFFF"/>
                  </a:solidFill>
                  <a:latin typeface="Poppins Bold"/>
                </a:rPr>
                <a:t>From the JSON response, prompting LLM to generate a python function with logic</a:t>
              </a:r>
              <a:endParaRPr lang="en-IN" sz="3000" b="0" strike="noStrike" spc="-1">
                <a:latin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371" name="Group 2"/>
          <p:cNvGrpSpPr/>
          <p:nvPr/>
        </p:nvGrpSpPr>
        <p:grpSpPr>
          <a:xfrm>
            <a:off x="-1526400" y="-1497960"/>
            <a:ext cx="4170240" cy="4170240"/>
            <a:chOff x="-1526400" y="-1497960"/>
            <a:chExt cx="4170240" cy="4170240"/>
          </a:xfrm>
        </p:grpSpPr>
        <p:sp>
          <p:nvSpPr>
            <p:cNvPr id="372" name="Freeform 3"/>
            <p:cNvSpPr/>
            <p:nvPr/>
          </p:nvSpPr>
          <p:spPr>
            <a:xfrm>
              <a:off x="-1526400" y="-1497960"/>
              <a:ext cx="4170240" cy="41702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373" name="TextBox 4"/>
          <p:cNvSpPr/>
          <p:nvPr/>
        </p:nvSpPr>
        <p:spPr>
          <a:xfrm>
            <a:off x="1028880" y="961920"/>
            <a:ext cx="14339160" cy="852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710"/>
              </a:lnSpc>
            </a:pPr>
            <a:r>
              <a:rPr lang="en-US" sz="5500" b="0" strike="noStrike" spc="-1">
                <a:solidFill>
                  <a:srgbClr val="FFFFFF"/>
                </a:solidFill>
                <a:latin typeface="Poppins Bold"/>
              </a:rPr>
              <a:t>LAMBDA TOOL</a:t>
            </a:r>
            <a:endParaRPr lang="en-IN" sz="5500" b="0" strike="noStrike" spc="-1">
              <a:latin typeface="Arial"/>
            </a:endParaRPr>
          </a:p>
        </p:txBody>
      </p:sp>
      <p:sp>
        <p:nvSpPr>
          <p:cNvPr id="374" name="Freeform 5"/>
          <p:cNvSpPr/>
          <p:nvPr/>
        </p:nvSpPr>
        <p:spPr>
          <a:xfrm>
            <a:off x="-771120" y="6747840"/>
            <a:ext cx="5505480" cy="3223080"/>
          </a:xfrm>
          <a:custGeom>
            <a:avLst/>
            <a:gdLst/>
            <a:ahLst/>
            <a:cxnLst/>
            <a:rect l="l" t="t" r="r" b="b"/>
            <a:pathLst>
              <a:path w="5505900" h="3223454">
                <a:moveTo>
                  <a:pt x="0" y="0"/>
                </a:moveTo>
                <a:lnTo>
                  <a:pt x="5505901" y="0"/>
                </a:lnTo>
                <a:lnTo>
                  <a:pt x="5505901" y="3223454"/>
                </a:lnTo>
                <a:lnTo>
                  <a:pt x="0" y="3223454"/>
                </a:lnTo>
                <a:lnTo>
                  <a:pt x="0" y="0"/>
                </a:lnTo>
                <a:close/>
              </a:path>
            </a:pathLst>
          </a:custGeom>
          <a:blipFill rotWithShape="0">
            <a:blip r:embed="rId2">
              <a:alphaModFix amt="6000"/>
            </a:blip>
            <a:srcRect/>
            <a:stretch/>
          </a:blipFill>
          <a:ln w="0">
            <a:noFill/>
          </a:ln>
        </p:spPr>
        <p:style>
          <a:lnRef idx="0">
            <a:scrgbClr r="0" g="0" b="0"/>
          </a:lnRef>
          <a:fillRef idx="0">
            <a:scrgbClr r="0" g="0" b="0"/>
          </a:fillRef>
          <a:effectRef idx="0">
            <a:scrgbClr r="0" g="0" b="0"/>
          </a:effectRef>
          <a:fontRef idx="minor"/>
        </p:style>
      </p:sp>
      <p:grpSp>
        <p:nvGrpSpPr>
          <p:cNvPr id="375" name="Group 6"/>
          <p:cNvGrpSpPr/>
          <p:nvPr/>
        </p:nvGrpSpPr>
        <p:grpSpPr>
          <a:xfrm>
            <a:off x="17461800" y="7605720"/>
            <a:ext cx="1652040" cy="1652040"/>
            <a:chOff x="17461800" y="7605720"/>
            <a:chExt cx="1652040" cy="1652040"/>
          </a:xfrm>
        </p:grpSpPr>
        <p:sp>
          <p:nvSpPr>
            <p:cNvPr id="376" name="Freeform 7"/>
            <p:cNvSpPr/>
            <p:nvPr/>
          </p:nvSpPr>
          <p:spPr>
            <a:xfrm>
              <a:off x="17461800" y="760572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grpSp>
        <p:nvGrpSpPr>
          <p:cNvPr id="377" name="Group 8"/>
          <p:cNvGrpSpPr/>
          <p:nvPr/>
        </p:nvGrpSpPr>
        <p:grpSpPr>
          <a:xfrm>
            <a:off x="14425200" y="574560"/>
            <a:ext cx="3169440" cy="870480"/>
            <a:chOff x="14425200" y="574560"/>
            <a:chExt cx="3169440" cy="870480"/>
          </a:xfrm>
        </p:grpSpPr>
        <p:grpSp>
          <p:nvGrpSpPr>
            <p:cNvPr id="378" name="Group 9"/>
            <p:cNvGrpSpPr/>
            <p:nvPr/>
          </p:nvGrpSpPr>
          <p:grpSpPr>
            <a:xfrm>
              <a:off x="14601600" y="574560"/>
              <a:ext cx="2993040" cy="870480"/>
              <a:chOff x="14601600" y="574560"/>
              <a:chExt cx="2993040" cy="870480"/>
            </a:xfrm>
          </p:grpSpPr>
          <p:sp>
            <p:nvSpPr>
              <p:cNvPr id="379" name="Freeform 10"/>
              <p:cNvSpPr/>
              <p:nvPr/>
            </p:nvSpPr>
            <p:spPr>
              <a:xfrm>
                <a:off x="14601600" y="57456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380" name="Freeform 11"/>
            <p:cNvSpPr/>
            <p:nvPr/>
          </p:nvSpPr>
          <p:spPr>
            <a:xfrm>
              <a:off x="14425200" y="61848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381" name="TextBox 12"/>
            <p:cNvSpPr/>
            <p:nvPr/>
          </p:nvSpPr>
          <p:spPr>
            <a:xfrm>
              <a:off x="15416280" y="79092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sp>
        <p:nvSpPr>
          <p:cNvPr id="382" name="Freeform 13"/>
          <p:cNvSpPr/>
          <p:nvPr/>
        </p:nvSpPr>
        <p:spPr>
          <a:xfrm>
            <a:off x="1318320" y="3196800"/>
            <a:ext cx="15402240" cy="4968360"/>
          </a:xfrm>
          <a:custGeom>
            <a:avLst/>
            <a:gdLst/>
            <a:ahLst/>
            <a:cxnLst/>
            <a:rect l="l" t="t" r="r" b="b"/>
            <a:pathLst>
              <a:path w="15402711" h="4968711">
                <a:moveTo>
                  <a:pt x="0" y="0"/>
                </a:moveTo>
                <a:lnTo>
                  <a:pt x="15402711" y="0"/>
                </a:lnTo>
                <a:lnTo>
                  <a:pt x="15402711" y="4968712"/>
                </a:lnTo>
                <a:lnTo>
                  <a:pt x="0" y="4968712"/>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383" name="Group 2"/>
          <p:cNvGrpSpPr/>
          <p:nvPr/>
        </p:nvGrpSpPr>
        <p:grpSpPr>
          <a:xfrm>
            <a:off x="-1526400" y="-1497960"/>
            <a:ext cx="4170240" cy="4170240"/>
            <a:chOff x="-1526400" y="-1497960"/>
            <a:chExt cx="4170240" cy="4170240"/>
          </a:xfrm>
        </p:grpSpPr>
        <p:sp>
          <p:nvSpPr>
            <p:cNvPr id="384" name="Freeform 3"/>
            <p:cNvSpPr/>
            <p:nvPr/>
          </p:nvSpPr>
          <p:spPr>
            <a:xfrm>
              <a:off x="-1526400" y="-1497960"/>
              <a:ext cx="4170240" cy="41702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385" name="TextBox 4"/>
          <p:cNvSpPr/>
          <p:nvPr/>
        </p:nvSpPr>
        <p:spPr>
          <a:xfrm>
            <a:off x="1028880" y="961920"/>
            <a:ext cx="14339160" cy="852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710"/>
              </a:lnSpc>
            </a:pPr>
            <a:r>
              <a:rPr lang="en-US" sz="5500" b="0" strike="noStrike" spc="-1">
                <a:solidFill>
                  <a:srgbClr val="FFFFFF"/>
                </a:solidFill>
                <a:latin typeface="Poppins Bold"/>
              </a:rPr>
              <a:t>LAMBDA TOOL</a:t>
            </a:r>
            <a:endParaRPr lang="en-IN" sz="5500" b="0" strike="noStrike" spc="-1">
              <a:latin typeface="Arial"/>
            </a:endParaRPr>
          </a:p>
        </p:txBody>
      </p:sp>
      <p:sp>
        <p:nvSpPr>
          <p:cNvPr id="386" name="Freeform 5"/>
          <p:cNvSpPr/>
          <p:nvPr/>
        </p:nvSpPr>
        <p:spPr>
          <a:xfrm>
            <a:off x="-771120" y="6747840"/>
            <a:ext cx="5505480" cy="3223080"/>
          </a:xfrm>
          <a:custGeom>
            <a:avLst/>
            <a:gdLst/>
            <a:ahLst/>
            <a:cxnLst/>
            <a:rect l="l" t="t" r="r" b="b"/>
            <a:pathLst>
              <a:path w="5505900" h="3223454">
                <a:moveTo>
                  <a:pt x="0" y="0"/>
                </a:moveTo>
                <a:lnTo>
                  <a:pt x="5505901" y="0"/>
                </a:lnTo>
                <a:lnTo>
                  <a:pt x="5505901" y="3223454"/>
                </a:lnTo>
                <a:lnTo>
                  <a:pt x="0" y="3223454"/>
                </a:lnTo>
                <a:lnTo>
                  <a:pt x="0" y="0"/>
                </a:lnTo>
                <a:close/>
              </a:path>
            </a:pathLst>
          </a:custGeom>
          <a:blipFill rotWithShape="0">
            <a:blip r:embed="rId2">
              <a:alphaModFix amt="6000"/>
            </a:blip>
            <a:srcRect/>
            <a:stretch/>
          </a:blipFill>
          <a:ln w="0">
            <a:noFill/>
          </a:ln>
        </p:spPr>
        <p:style>
          <a:lnRef idx="0">
            <a:scrgbClr r="0" g="0" b="0"/>
          </a:lnRef>
          <a:fillRef idx="0">
            <a:scrgbClr r="0" g="0" b="0"/>
          </a:fillRef>
          <a:effectRef idx="0">
            <a:scrgbClr r="0" g="0" b="0"/>
          </a:effectRef>
          <a:fontRef idx="minor"/>
        </p:style>
      </p:sp>
      <p:grpSp>
        <p:nvGrpSpPr>
          <p:cNvPr id="387" name="Group 6"/>
          <p:cNvGrpSpPr/>
          <p:nvPr/>
        </p:nvGrpSpPr>
        <p:grpSpPr>
          <a:xfrm>
            <a:off x="14425200" y="574560"/>
            <a:ext cx="3169440" cy="870480"/>
            <a:chOff x="14425200" y="574560"/>
            <a:chExt cx="3169440" cy="870480"/>
          </a:xfrm>
        </p:grpSpPr>
        <p:grpSp>
          <p:nvGrpSpPr>
            <p:cNvPr id="388" name="Group 7"/>
            <p:cNvGrpSpPr/>
            <p:nvPr/>
          </p:nvGrpSpPr>
          <p:grpSpPr>
            <a:xfrm>
              <a:off x="14601600" y="574560"/>
              <a:ext cx="2993040" cy="870480"/>
              <a:chOff x="14601600" y="574560"/>
              <a:chExt cx="2993040" cy="870480"/>
            </a:xfrm>
          </p:grpSpPr>
          <p:sp>
            <p:nvSpPr>
              <p:cNvPr id="389" name="Freeform 8"/>
              <p:cNvSpPr/>
              <p:nvPr/>
            </p:nvSpPr>
            <p:spPr>
              <a:xfrm>
                <a:off x="14601600" y="57456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390" name="Freeform 9"/>
            <p:cNvSpPr/>
            <p:nvPr/>
          </p:nvSpPr>
          <p:spPr>
            <a:xfrm>
              <a:off x="14425200" y="61848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391" name="TextBox 10"/>
            <p:cNvSpPr/>
            <p:nvPr/>
          </p:nvSpPr>
          <p:spPr>
            <a:xfrm>
              <a:off x="15416280" y="79092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sp>
        <p:nvSpPr>
          <p:cNvPr id="392" name="Freeform 11"/>
          <p:cNvSpPr/>
          <p:nvPr/>
        </p:nvSpPr>
        <p:spPr>
          <a:xfrm>
            <a:off x="4721760" y="3504240"/>
            <a:ext cx="8843760" cy="5753880"/>
          </a:xfrm>
          <a:custGeom>
            <a:avLst/>
            <a:gdLst/>
            <a:ahLst/>
            <a:cxnLst/>
            <a:rect l="l" t="t" r="r" b="b"/>
            <a:pathLst>
              <a:path w="8844282" h="5754198">
                <a:moveTo>
                  <a:pt x="0" y="0"/>
                </a:moveTo>
                <a:lnTo>
                  <a:pt x="8844282" y="0"/>
                </a:lnTo>
                <a:lnTo>
                  <a:pt x="8844282" y="5754198"/>
                </a:lnTo>
                <a:lnTo>
                  <a:pt x="0" y="5754198"/>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sp>
      <p:sp>
        <p:nvSpPr>
          <p:cNvPr id="393" name="TextBox 12"/>
          <p:cNvSpPr/>
          <p:nvPr/>
        </p:nvSpPr>
        <p:spPr>
          <a:xfrm>
            <a:off x="1981800" y="2386080"/>
            <a:ext cx="12542040" cy="959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779"/>
              </a:lnSpc>
            </a:pPr>
            <a:r>
              <a:rPr lang="en-US" sz="2700" b="0" strike="noStrike" spc="-1">
                <a:solidFill>
                  <a:srgbClr val="FFFFFF"/>
                </a:solidFill>
                <a:latin typeface="Poppins Bold"/>
              </a:rPr>
              <a:t>QUERY: </a:t>
            </a:r>
            <a:r>
              <a:rPr lang="en-US" sz="2700" b="0" strike="noStrike" spc="-1">
                <a:solidFill>
                  <a:srgbClr val="FFFFFF"/>
                </a:solidFill>
                <a:latin typeface="Poppins"/>
              </a:rPr>
              <a:t>Identify similar work items as ‘sprint/8’ and ‘issue/15’ and calculate their combined count.</a:t>
            </a:r>
            <a:endParaRPr lang="en-IN" sz="27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394" name="Group 2"/>
          <p:cNvGrpSpPr/>
          <p:nvPr/>
        </p:nvGrpSpPr>
        <p:grpSpPr>
          <a:xfrm>
            <a:off x="17461800" y="7605720"/>
            <a:ext cx="1652040" cy="1652040"/>
            <a:chOff x="17461800" y="7605720"/>
            <a:chExt cx="1652040" cy="1652040"/>
          </a:xfrm>
        </p:grpSpPr>
        <p:sp>
          <p:nvSpPr>
            <p:cNvPr id="395" name="Freeform 3"/>
            <p:cNvSpPr/>
            <p:nvPr/>
          </p:nvSpPr>
          <p:spPr>
            <a:xfrm>
              <a:off x="17461800" y="760572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396" name="Freeform 4"/>
          <p:cNvSpPr/>
          <p:nvPr/>
        </p:nvSpPr>
        <p:spPr>
          <a:xfrm>
            <a:off x="-771120" y="6747840"/>
            <a:ext cx="5505480" cy="3223080"/>
          </a:xfrm>
          <a:custGeom>
            <a:avLst/>
            <a:gdLst/>
            <a:ahLst/>
            <a:cxnLst/>
            <a:rect l="l" t="t" r="r" b="b"/>
            <a:pathLst>
              <a:path w="5505900" h="3223454">
                <a:moveTo>
                  <a:pt x="0" y="0"/>
                </a:moveTo>
                <a:lnTo>
                  <a:pt x="5505901" y="0"/>
                </a:lnTo>
                <a:lnTo>
                  <a:pt x="5505901" y="3223454"/>
                </a:lnTo>
                <a:lnTo>
                  <a:pt x="0" y="3223454"/>
                </a:lnTo>
                <a:lnTo>
                  <a:pt x="0" y="0"/>
                </a:lnTo>
                <a:close/>
              </a:path>
            </a:pathLst>
          </a:custGeom>
          <a:blipFill rotWithShape="0">
            <a:blip r:embed="rId3">
              <a:alphaModFix amt="6000"/>
            </a:blip>
            <a:srcRect/>
            <a:stretch/>
          </a:blipFill>
          <a:ln w="0">
            <a:noFill/>
          </a:ln>
        </p:spPr>
        <p:style>
          <a:lnRef idx="0">
            <a:scrgbClr r="0" g="0" b="0"/>
          </a:lnRef>
          <a:fillRef idx="0">
            <a:scrgbClr r="0" g="0" b="0"/>
          </a:fillRef>
          <a:effectRef idx="0">
            <a:scrgbClr r="0" g="0" b="0"/>
          </a:effectRef>
          <a:fontRef idx="minor"/>
        </p:style>
      </p:sp>
      <p:grpSp>
        <p:nvGrpSpPr>
          <p:cNvPr id="397" name="Group 5"/>
          <p:cNvGrpSpPr/>
          <p:nvPr/>
        </p:nvGrpSpPr>
        <p:grpSpPr>
          <a:xfrm>
            <a:off x="-1526400" y="-1497960"/>
            <a:ext cx="4170240" cy="4170240"/>
            <a:chOff x="-1526400" y="-1497960"/>
            <a:chExt cx="4170240" cy="4170240"/>
          </a:xfrm>
        </p:grpSpPr>
        <p:sp>
          <p:nvSpPr>
            <p:cNvPr id="398" name="Freeform 6"/>
            <p:cNvSpPr/>
            <p:nvPr/>
          </p:nvSpPr>
          <p:spPr>
            <a:xfrm>
              <a:off x="-1526400" y="-1497960"/>
              <a:ext cx="4170240" cy="41702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399" name="Freeform 7"/>
          <p:cNvSpPr/>
          <p:nvPr/>
        </p:nvSpPr>
        <p:spPr>
          <a:xfrm>
            <a:off x="8913600" y="3155400"/>
            <a:ext cx="6957360" cy="5824080"/>
          </a:xfrm>
          <a:custGeom>
            <a:avLst/>
            <a:gdLst/>
            <a:ahLst/>
            <a:cxnLst/>
            <a:rect l="l" t="t" r="r" b="b"/>
            <a:pathLst>
              <a:path w="6957686" h="5824426">
                <a:moveTo>
                  <a:pt x="0" y="0"/>
                </a:moveTo>
                <a:lnTo>
                  <a:pt x="6957686" y="0"/>
                </a:lnTo>
                <a:lnTo>
                  <a:pt x="6957686" y="5824427"/>
                </a:lnTo>
                <a:lnTo>
                  <a:pt x="0" y="5824427"/>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sp>
      <p:sp>
        <p:nvSpPr>
          <p:cNvPr id="400" name="TextBox 8"/>
          <p:cNvSpPr/>
          <p:nvPr/>
        </p:nvSpPr>
        <p:spPr>
          <a:xfrm>
            <a:off x="1028880" y="961920"/>
            <a:ext cx="14339160" cy="852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710"/>
              </a:lnSpc>
            </a:pPr>
            <a:r>
              <a:rPr lang="en-US" sz="5500" b="0" strike="noStrike" spc="-1">
                <a:solidFill>
                  <a:srgbClr val="FFFFFF"/>
                </a:solidFill>
                <a:latin typeface="Poppins Bold"/>
              </a:rPr>
              <a:t>FUNCTION APPROACH</a:t>
            </a:r>
            <a:endParaRPr lang="en-IN" sz="5500" b="0" strike="noStrike" spc="-1">
              <a:latin typeface="Arial"/>
            </a:endParaRPr>
          </a:p>
        </p:txBody>
      </p:sp>
      <p:sp>
        <p:nvSpPr>
          <p:cNvPr id="401" name="TextBox 9"/>
          <p:cNvSpPr/>
          <p:nvPr/>
        </p:nvSpPr>
        <p:spPr>
          <a:xfrm>
            <a:off x="1981800" y="2386080"/>
            <a:ext cx="12542040" cy="959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779"/>
              </a:lnSpc>
            </a:pPr>
            <a:r>
              <a:rPr lang="en-US" sz="2700" b="0" strike="noStrike" spc="-1">
                <a:solidFill>
                  <a:srgbClr val="FFFFFF"/>
                </a:solidFill>
                <a:latin typeface="Poppins Bold"/>
              </a:rPr>
              <a:t>QUERY: </a:t>
            </a:r>
            <a:r>
              <a:rPr lang="en-US" sz="2700" b="0" strike="noStrike" spc="-1">
                <a:solidFill>
                  <a:srgbClr val="FFFFFF"/>
                </a:solidFill>
                <a:latin typeface="Poppins"/>
              </a:rPr>
              <a:t>Identify similar work items as ‘sprint/8’ and ‘issue/15’ and calculate their combined count.</a:t>
            </a:r>
            <a:endParaRPr lang="en-IN" sz="2700" b="0" strike="noStrike" spc="-1">
              <a:latin typeface="Arial"/>
            </a:endParaRPr>
          </a:p>
        </p:txBody>
      </p:sp>
      <p:sp>
        <p:nvSpPr>
          <p:cNvPr id="402" name="TextBox 10"/>
          <p:cNvSpPr/>
          <p:nvPr/>
        </p:nvSpPr>
        <p:spPr>
          <a:xfrm>
            <a:off x="2644200" y="5549760"/>
            <a:ext cx="5392080" cy="959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779"/>
              </a:lnSpc>
            </a:pPr>
            <a:r>
              <a:rPr lang="en-US" sz="2700" b="0" strike="noStrike" spc="-1">
                <a:solidFill>
                  <a:srgbClr val="FFFFFF"/>
                </a:solidFill>
                <a:latin typeface="Poppins"/>
              </a:rPr>
              <a:t>LLMs response without instruction for additional logic</a:t>
            </a:r>
            <a:endParaRPr lang="en-IN" sz="2700" b="0" strike="noStrike" spc="-1">
              <a:latin typeface="Arial"/>
            </a:endParaRPr>
          </a:p>
        </p:txBody>
      </p:sp>
      <p:grpSp>
        <p:nvGrpSpPr>
          <p:cNvPr id="403" name="Group 11"/>
          <p:cNvGrpSpPr/>
          <p:nvPr/>
        </p:nvGrpSpPr>
        <p:grpSpPr>
          <a:xfrm>
            <a:off x="14425200" y="574560"/>
            <a:ext cx="3169440" cy="870480"/>
            <a:chOff x="14425200" y="574560"/>
            <a:chExt cx="3169440" cy="870480"/>
          </a:xfrm>
        </p:grpSpPr>
        <p:grpSp>
          <p:nvGrpSpPr>
            <p:cNvPr id="404" name="Group 12"/>
            <p:cNvGrpSpPr/>
            <p:nvPr/>
          </p:nvGrpSpPr>
          <p:grpSpPr>
            <a:xfrm>
              <a:off x="14601600" y="574560"/>
              <a:ext cx="2993040" cy="870480"/>
              <a:chOff x="14601600" y="574560"/>
              <a:chExt cx="2993040" cy="870480"/>
            </a:xfrm>
          </p:grpSpPr>
          <p:sp>
            <p:nvSpPr>
              <p:cNvPr id="405" name="Freeform 13"/>
              <p:cNvSpPr/>
              <p:nvPr/>
            </p:nvSpPr>
            <p:spPr>
              <a:xfrm>
                <a:off x="14601600" y="57456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406" name="Freeform 14"/>
            <p:cNvSpPr/>
            <p:nvPr/>
          </p:nvSpPr>
          <p:spPr>
            <a:xfrm>
              <a:off x="14425200" y="61848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sp>
        <p:sp>
          <p:nvSpPr>
            <p:cNvPr id="407" name="TextBox 15"/>
            <p:cNvSpPr/>
            <p:nvPr/>
          </p:nvSpPr>
          <p:spPr>
            <a:xfrm>
              <a:off x="15416280" y="79092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sp>
        <p:nvSpPr>
          <p:cNvPr id="2" name="TextBox 10">
            <a:extLst>
              <a:ext uri="{FF2B5EF4-FFF2-40B4-BE49-F238E27FC236}">
                <a16:creationId xmlns:a16="http://schemas.microsoft.com/office/drawing/2014/main" id="{9D81D28C-E251-F195-CED3-49E5408D5E72}"/>
              </a:ext>
            </a:extLst>
          </p:cNvPr>
          <p:cNvSpPr/>
          <p:nvPr/>
        </p:nvSpPr>
        <p:spPr>
          <a:xfrm>
            <a:off x="1981620" y="7184409"/>
            <a:ext cx="6242051" cy="1433021"/>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nSpc>
                <a:spcPts val="3779"/>
              </a:lnSpc>
            </a:pPr>
            <a:r>
              <a:rPr lang="en-US" sz="2700" spc="-1" dirty="0">
                <a:solidFill>
                  <a:srgbClr val="FFFFFF"/>
                </a:solidFill>
                <a:latin typeface="Poppins"/>
              </a:rPr>
              <a:t>Partial ‘first-stage’ response is fed into GPT-4-turbo with format for generating python functions.</a:t>
            </a:r>
            <a:endParaRPr lang="en-IN" sz="2700" b="0" strike="noStrike" spc="-1" dirty="0">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408" name="Group 2"/>
          <p:cNvGrpSpPr/>
          <p:nvPr/>
        </p:nvGrpSpPr>
        <p:grpSpPr>
          <a:xfrm>
            <a:off x="17461800" y="7605720"/>
            <a:ext cx="1652040" cy="1652040"/>
            <a:chOff x="17461800" y="7605720"/>
            <a:chExt cx="1652040" cy="1652040"/>
          </a:xfrm>
        </p:grpSpPr>
        <p:sp>
          <p:nvSpPr>
            <p:cNvPr id="409" name="Freeform 3"/>
            <p:cNvSpPr/>
            <p:nvPr/>
          </p:nvSpPr>
          <p:spPr>
            <a:xfrm>
              <a:off x="17461800" y="760572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grpSp>
        <p:nvGrpSpPr>
          <p:cNvPr id="410" name="Group 4"/>
          <p:cNvGrpSpPr/>
          <p:nvPr/>
        </p:nvGrpSpPr>
        <p:grpSpPr>
          <a:xfrm>
            <a:off x="-1526400" y="-1497960"/>
            <a:ext cx="4170240" cy="4170240"/>
            <a:chOff x="-1526400" y="-1497960"/>
            <a:chExt cx="4170240" cy="4170240"/>
          </a:xfrm>
        </p:grpSpPr>
        <p:sp>
          <p:nvSpPr>
            <p:cNvPr id="411" name="Freeform 5"/>
            <p:cNvSpPr/>
            <p:nvPr/>
          </p:nvSpPr>
          <p:spPr>
            <a:xfrm>
              <a:off x="-1526400" y="-1497960"/>
              <a:ext cx="4170240" cy="41702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412" name="Freeform 6"/>
          <p:cNvSpPr/>
          <p:nvPr/>
        </p:nvSpPr>
        <p:spPr>
          <a:xfrm>
            <a:off x="-771120" y="6747840"/>
            <a:ext cx="5505480" cy="3223080"/>
          </a:xfrm>
          <a:custGeom>
            <a:avLst/>
            <a:gdLst/>
            <a:ahLst/>
            <a:cxnLst/>
            <a:rect l="l" t="t" r="r" b="b"/>
            <a:pathLst>
              <a:path w="5505900" h="3223454">
                <a:moveTo>
                  <a:pt x="0" y="0"/>
                </a:moveTo>
                <a:lnTo>
                  <a:pt x="5505901" y="0"/>
                </a:lnTo>
                <a:lnTo>
                  <a:pt x="5505901" y="3223454"/>
                </a:lnTo>
                <a:lnTo>
                  <a:pt x="0" y="3223454"/>
                </a:lnTo>
                <a:lnTo>
                  <a:pt x="0" y="0"/>
                </a:lnTo>
                <a:close/>
              </a:path>
            </a:pathLst>
          </a:custGeom>
          <a:blipFill rotWithShape="0">
            <a:blip r:embed="rId2">
              <a:alphaModFix amt="6000"/>
            </a:blip>
            <a:srcRect/>
            <a:stretch/>
          </a:blipFill>
          <a:ln w="0">
            <a:noFill/>
          </a:ln>
        </p:spPr>
        <p:style>
          <a:lnRef idx="0">
            <a:scrgbClr r="0" g="0" b="0"/>
          </a:lnRef>
          <a:fillRef idx="0">
            <a:scrgbClr r="0" g="0" b="0"/>
          </a:fillRef>
          <a:effectRef idx="0">
            <a:scrgbClr r="0" g="0" b="0"/>
          </a:effectRef>
          <a:fontRef idx="minor"/>
        </p:style>
      </p:sp>
      <p:sp>
        <p:nvSpPr>
          <p:cNvPr id="413" name="Freeform 7"/>
          <p:cNvSpPr/>
          <p:nvPr/>
        </p:nvSpPr>
        <p:spPr>
          <a:xfrm>
            <a:off x="2963160" y="4376520"/>
            <a:ext cx="12360960" cy="4254120"/>
          </a:xfrm>
          <a:custGeom>
            <a:avLst/>
            <a:gdLst/>
            <a:ahLst/>
            <a:cxnLst/>
            <a:rect l="l" t="t" r="r" b="b"/>
            <a:pathLst>
              <a:path w="12361322" h="4254355">
                <a:moveTo>
                  <a:pt x="0" y="0"/>
                </a:moveTo>
                <a:lnTo>
                  <a:pt x="12361322" y="0"/>
                </a:lnTo>
                <a:lnTo>
                  <a:pt x="12361322" y="4254355"/>
                </a:lnTo>
                <a:lnTo>
                  <a:pt x="0" y="4254355"/>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414" name="TextBox 8"/>
          <p:cNvSpPr/>
          <p:nvPr/>
        </p:nvSpPr>
        <p:spPr>
          <a:xfrm>
            <a:off x="1028880" y="961920"/>
            <a:ext cx="14339160" cy="852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710"/>
              </a:lnSpc>
            </a:pPr>
            <a:r>
              <a:rPr lang="en-US" sz="5500" b="0" strike="noStrike" spc="-1">
                <a:solidFill>
                  <a:srgbClr val="FFFFFF"/>
                </a:solidFill>
                <a:latin typeface="Poppins Bold"/>
              </a:rPr>
              <a:t>FUNCTION APPROACH</a:t>
            </a:r>
            <a:endParaRPr lang="en-IN" sz="5500" b="0" strike="noStrike" spc="-1">
              <a:latin typeface="Arial"/>
            </a:endParaRPr>
          </a:p>
        </p:txBody>
      </p:sp>
      <p:sp>
        <p:nvSpPr>
          <p:cNvPr id="415" name="TextBox 9"/>
          <p:cNvSpPr/>
          <p:nvPr/>
        </p:nvSpPr>
        <p:spPr>
          <a:xfrm>
            <a:off x="1981800" y="2386080"/>
            <a:ext cx="12542040" cy="959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779"/>
              </a:lnSpc>
            </a:pPr>
            <a:r>
              <a:rPr lang="en-US" sz="2700" b="0" strike="noStrike" spc="-1">
                <a:solidFill>
                  <a:srgbClr val="FFFFFF"/>
                </a:solidFill>
                <a:latin typeface="Poppins Bold"/>
              </a:rPr>
              <a:t>QUERY: </a:t>
            </a:r>
            <a:r>
              <a:rPr lang="en-US" sz="2700" b="0" strike="noStrike" spc="-1">
                <a:solidFill>
                  <a:srgbClr val="FFFFFF"/>
                </a:solidFill>
                <a:latin typeface="Poppins"/>
              </a:rPr>
              <a:t>Identify similar work items as ‘sprint/8’ and ‘issue/15’ and calculate their combined count.</a:t>
            </a:r>
            <a:endParaRPr lang="en-IN" sz="2700" b="0" strike="noStrike" spc="-1">
              <a:latin typeface="Arial"/>
            </a:endParaRPr>
          </a:p>
        </p:txBody>
      </p:sp>
      <p:grpSp>
        <p:nvGrpSpPr>
          <p:cNvPr id="416" name="Group 10"/>
          <p:cNvGrpSpPr/>
          <p:nvPr/>
        </p:nvGrpSpPr>
        <p:grpSpPr>
          <a:xfrm>
            <a:off x="14425200" y="574560"/>
            <a:ext cx="3169440" cy="870480"/>
            <a:chOff x="14425200" y="574560"/>
            <a:chExt cx="3169440" cy="870480"/>
          </a:xfrm>
        </p:grpSpPr>
        <p:grpSp>
          <p:nvGrpSpPr>
            <p:cNvPr id="417" name="Group 11"/>
            <p:cNvGrpSpPr/>
            <p:nvPr/>
          </p:nvGrpSpPr>
          <p:grpSpPr>
            <a:xfrm>
              <a:off x="14601600" y="574560"/>
              <a:ext cx="2993040" cy="870480"/>
              <a:chOff x="14601600" y="574560"/>
              <a:chExt cx="2993040" cy="870480"/>
            </a:xfrm>
          </p:grpSpPr>
          <p:sp>
            <p:nvSpPr>
              <p:cNvPr id="418" name="Freeform 12"/>
              <p:cNvSpPr/>
              <p:nvPr/>
            </p:nvSpPr>
            <p:spPr>
              <a:xfrm>
                <a:off x="14601600" y="57456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419" name="Freeform 13"/>
            <p:cNvSpPr/>
            <p:nvPr/>
          </p:nvSpPr>
          <p:spPr>
            <a:xfrm>
              <a:off x="14425200" y="61848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sp>
        <p:sp>
          <p:nvSpPr>
            <p:cNvPr id="420" name="TextBox 14"/>
            <p:cNvSpPr/>
            <p:nvPr/>
          </p:nvSpPr>
          <p:spPr>
            <a:xfrm>
              <a:off x="15416280" y="79092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421" name="Group 2"/>
          <p:cNvGrpSpPr/>
          <p:nvPr/>
        </p:nvGrpSpPr>
        <p:grpSpPr>
          <a:xfrm>
            <a:off x="17461800" y="7605720"/>
            <a:ext cx="1652040" cy="1652040"/>
            <a:chOff x="17461800" y="7605720"/>
            <a:chExt cx="1652040" cy="1652040"/>
          </a:xfrm>
        </p:grpSpPr>
        <p:sp>
          <p:nvSpPr>
            <p:cNvPr id="422" name="Freeform 3"/>
            <p:cNvSpPr/>
            <p:nvPr/>
          </p:nvSpPr>
          <p:spPr>
            <a:xfrm>
              <a:off x="17461800" y="760572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grpSp>
        <p:nvGrpSpPr>
          <p:cNvPr id="423" name="Group 4"/>
          <p:cNvGrpSpPr/>
          <p:nvPr/>
        </p:nvGrpSpPr>
        <p:grpSpPr>
          <a:xfrm>
            <a:off x="-1526400" y="-1497960"/>
            <a:ext cx="4170240" cy="4170240"/>
            <a:chOff x="-1526400" y="-1497960"/>
            <a:chExt cx="4170240" cy="4170240"/>
          </a:xfrm>
        </p:grpSpPr>
        <p:sp>
          <p:nvSpPr>
            <p:cNvPr id="424" name="Freeform 5"/>
            <p:cNvSpPr/>
            <p:nvPr/>
          </p:nvSpPr>
          <p:spPr>
            <a:xfrm>
              <a:off x="-1526400" y="-1497960"/>
              <a:ext cx="4170240" cy="41702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425" name="TextBox 6"/>
          <p:cNvSpPr/>
          <p:nvPr/>
        </p:nvSpPr>
        <p:spPr>
          <a:xfrm>
            <a:off x="1028880" y="924840"/>
            <a:ext cx="9051120" cy="1704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710"/>
              </a:lnSpc>
            </a:pPr>
            <a:r>
              <a:rPr lang="en-US" sz="5500" b="0" strike="noStrike" spc="-1" dirty="0">
                <a:solidFill>
                  <a:srgbClr val="FFFFFF"/>
                </a:solidFill>
                <a:latin typeface="Poppins Bold"/>
              </a:rPr>
              <a:t>PROS &amp; CONS</a:t>
            </a:r>
            <a:endParaRPr lang="en-IN" sz="5500" b="0" strike="noStrike" spc="-1" dirty="0">
              <a:latin typeface="Arial"/>
            </a:endParaRPr>
          </a:p>
          <a:p>
            <a:pPr>
              <a:lnSpc>
                <a:spcPts val="6710"/>
              </a:lnSpc>
            </a:pPr>
            <a:r>
              <a:rPr lang="en-US" sz="5500" b="0" strike="noStrike" spc="-1" dirty="0">
                <a:solidFill>
                  <a:srgbClr val="FFFFFF"/>
                </a:solidFill>
                <a:latin typeface="Poppins Bold"/>
              </a:rPr>
              <a:t>OF TWO APPROACHES</a:t>
            </a:r>
            <a:endParaRPr lang="en-IN" sz="5500" b="0" strike="noStrike" spc="-1" dirty="0">
              <a:latin typeface="Arial"/>
            </a:endParaRPr>
          </a:p>
        </p:txBody>
      </p:sp>
      <p:sp>
        <p:nvSpPr>
          <p:cNvPr id="426" name="Freeform 7"/>
          <p:cNvSpPr/>
          <p:nvPr/>
        </p:nvSpPr>
        <p:spPr>
          <a:xfrm>
            <a:off x="-771120" y="6747840"/>
            <a:ext cx="5505480" cy="3223080"/>
          </a:xfrm>
          <a:custGeom>
            <a:avLst/>
            <a:gdLst/>
            <a:ahLst/>
            <a:cxnLst/>
            <a:rect l="l" t="t" r="r" b="b"/>
            <a:pathLst>
              <a:path w="5505900" h="3223454">
                <a:moveTo>
                  <a:pt x="0" y="0"/>
                </a:moveTo>
                <a:lnTo>
                  <a:pt x="5505901" y="0"/>
                </a:lnTo>
                <a:lnTo>
                  <a:pt x="5505901" y="3223454"/>
                </a:lnTo>
                <a:lnTo>
                  <a:pt x="0" y="3223454"/>
                </a:lnTo>
                <a:lnTo>
                  <a:pt x="0" y="0"/>
                </a:lnTo>
                <a:close/>
              </a:path>
            </a:pathLst>
          </a:custGeom>
          <a:blipFill rotWithShape="0">
            <a:blip r:embed="rId2">
              <a:alphaModFix amt="6000"/>
            </a:blip>
            <a:srcRect/>
            <a:stretch/>
          </a:blipFill>
          <a:ln w="0">
            <a:noFill/>
          </a:ln>
        </p:spPr>
        <p:style>
          <a:lnRef idx="0">
            <a:scrgbClr r="0" g="0" b="0"/>
          </a:lnRef>
          <a:fillRef idx="0">
            <a:scrgbClr r="0" g="0" b="0"/>
          </a:fillRef>
          <a:effectRef idx="0">
            <a:scrgbClr r="0" g="0" b="0"/>
          </a:effectRef>
          <a:fontRef idx="minor"/>
        </p:style>
      </p:sp>
      <p:sp>
        <p:nvSpPr>
          <p:cNvPr id="427" name="TextBox 8"/>
          <p:cNvSpPr/>
          <p:nvPr/>
        </p:nvSpPr>
        <p:spPr>
          <a:xfrm>
            <a:off x="2611800" y="3578760"/>
            <a:ext cx="2473920" cy="48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779"/>
              </a:lnSpc>
            </a:pPr>
            <a:r>
              <a:rPr lang="en-US" sz="2700" b="0" strike="noStrike" spc="-1">
                <a:solidFill>
                  <a:srgbClr val="FFFFFF"/>
                </a:solidFill>
                <a:latin typeface="Poppins Bold"/>
              </a:rPr>
              <a:t>Lambda Tool </a:t>
            </a:r>
            <a:endParaRPr lang="en-IN" sz="2700" b="0" strike="noStrike" spc="-1">
              <a:latin typeface="Arial"/>
            </a:endParaRPr>
          </a:p>
        </p:txBody>
      </p:sp>
      <p:sp>
        <p:nvSpPr>
          <p:cNvPr id="428" name="TextBox 9"/>
          <p:cNvSpPr/>
          <p:nvPr/>
        </p:nvSpPr>
        <p:spPr>
          <a:xfrm>
            <a:off x="10426680" y="3578760"/>
            <a:ext cx="3222000" cy="48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779"/>
              </a:lnSpc>
            </a:pPr>
            <a:r>
              <a:rPr lang="en-US" sz="2700" b="0" strike="noStrike" spc="-1">
                <a:solidFill>
                  <a:srgbClr val="FFFFFF"/>
                </a:solidFill>
                <a:latin typeface="Poppins Bold"/>
              </a:rPr>
              <a:t>Python Function </a:t>
            </a:r>
            <a:endParaRPr lang="en-IN" sz="2700" b="0" strike="noStrike" spc="-1">
              <a:latin typeface="Arial"/>
            </a:endParaRPr>
          </a:p>
        </p:txBody>
      </p:sp>
      <p:grpSp>
        <p:nvGrpSpPr>
          <p:cNvPr id="429" name="Group 10"/>
          <p:cNvGrpSpPr/>
          <p:nvPr/>
        </p:nvGrpSpPr>
        <p:grpSpPr>
          <a:xfrm>
            <a:off x="14425200" y="574560"/>
            <a:ext cx="3169440" cy="870480"/>
            <a:chOff x="14425200" y="574560"/>
            <a:chExt cx="3169440" cy="870480"/>
          </a:xfrm>
        </p:grpSpPr>
        <p:grpSp>
          <p:nvGrpSpPr>
            <p:cNvPr id="430" name="Group 11"/>
            <p:cNvGrpSpPr/>
            <p:nvPr/>
          </p:nvGrpSpPr>
          <p:grpSpPr>
            <a:xfrm>
              <a:off x="14601600" y="574560"/>
              <a:ext cx="2993040" cy="870480"/>
              <a:chOff x="14601600" y="574560"/>
              <a:chExt cx="2993040" cy="870480"/>
            </a:xfrm>
          </p:grpSpPr>
          <p:sp>
            <p:nvSpPr>
              <p:cNvPr id="431" name="Freeform 12"/>
              <p:cNvSpPr/>
              <p:nvPr/>
            </p:nvSpPr>
            <p:spPr>
              <a:xfrm>
                <a:off x="14601600" y="57456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432" name="Freeform 13"/>
            <p:cNvSpPr/>
            <p:nvPr/>
          </p:nvSpPr>
          <p:spPr>
            <a:xfrm>
              <a:off x="14425200" y="61848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433" name="TextBox 14"/>
            <p:cNvSpPr/>
            <p:nvPr/>
          </p:nvSpPr>
          <p:spPr>
            <a:xfrm>
              <a:off x="15416280" y="79092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sp>
        <p:nvSpPr>
          <p:cNvPr id="434" name="TextBox 15"/>
          <p:cNvSpPr/>
          <p:nvPr/>
        </p:nvSpPr>
        <p:spPr>
          <a:xfrm>
            <a:off x="2106360" y="4299480"/>
            <a:ext cx="5313960" cy="1279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359"/>
              </a:lnSpc>
            </a:pPr>
            <a:r>
              <a:rPr lang="en-US" sz="2400" b="0" strike="noStrike" spc="-1">
                <a:solidFill>
                  <a:srgbClr val="FFFFFF"/>
                </a:solidFill>
                <a:latin typeface="Poppins"/>
              </a:rPr>
              <a:t>Works well on queries involving simple mathematical operations and conditional logic</a:t>
            </a:r>
            <a:endParaRPr lang="en-IN" sz="2400" b="0" strike="noStrike" spc="-1">
              <a:latin typeface="Arial"/>
            </a:endParaRPr>
          </a:p>
        </p:txBody>
      </p:sp>
      <p:sp>
        <p:nvSpPr>
          <p:cNvPr id="435" name="TextBox 16"/>
          <p:cNvSpPr/>
          <p:nvPr/>
        </p:nvSpPr>
        <p:spPr>
          <a:xfrm>
            <a:off x="2106360" y="6082920"/>
            <a:ext cx="5959800" cy="1279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359"/>
              </a:lnSpc>
            </a:pPr>
            <a:r>
              <a:rPr lang="en-US" sz="2400" b="0" strike="noStrike" spc="-1">
                <a:solidFill>
                  <a:srgbClr val="FFFFFF"/>
                </a:solidFill>
                <a:latin typeface="Poppins"/>
              </a:rPr>
              <a:t>Generates incorrect responses on queries involving  nested recursive calls </a:t>
            </a:r>
            <a:endParaRPr lang="en-IN" sz="2400" b="0" strike="noStrike" spc="-1">
              <a:latin typeface="Arial"/>
            </a:endParaRPr>
          </a:p>
        </p:txBody>
      </p:sp>
      <p:sp>
        <p:nvSpPr>
          <p:cNvPr id="436" name="TextBox 17"/>
          <p:cNvSpPr/>
          <p:nvPr/>
        </p:nvSpPr>
        <p:spPr>
          <a:xfrm>
            <a:off x="9764640" y="4299480"/>
            <a:ext cx="5959800" cy="1279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359"/>
              </a:lnSpc>
            </a:pPr>
            <a:r>
              <a:rPr lang="en-US" sz="2400" b="0" strike="noStrike" spc="-1">
                <a:solidFill>
                  <a:srgbClr val="FFFFFF"/>
                </a:solidFill>
                <a:latin typeface="Poppins"/>
              </a:rPr>
              <a:t>Being flexible, python function performs well on diverse  operations, including recursion.</a:t>
            </a:r>
            <a:endParaRPr lang="en-IN" sz="2400" b="0" strike="noStrike" spc="-1">
              <a:latin typeface="Arial"/>
            </a:endParaRPr>
          </a:p>
        </p:txBody>
      </p:sp>
      <p:sp>
        <p:nvSpPr>
          <p:cNvPr id="437" name="TextBox 18"/>
          <p:cNvSpPr/>
          <p:nvPr/>
        </p:nvSpPr>
        <p:spPr>
          <a:xfrm>
            <a:off x="9764640" y="6082920"/>
            <a:ext cx="5959800" cy="1280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359"/>
              </a:lnSpc>
            </a:pPr>
            <a:r>
              <a:rPr lang="en-US" sz="2400" b="0" strike="noStrike" spc="-1">
                <a:solidFill>
                  <a:srgbClr val="FFFFFF"/>
                </a:solidFill>
                <a:latin typeface="Poppins"/>
              </a:rPr>
              <a:t>Additional prompt to LLM for Python function increases overall response cost by demanding extra computation.</a:t>
            </a:r>
            <a:endParaRPr lang="en-IN" sz="2400" b="0" strike="noStrike" spc="-1">
              <a:latin typeface="Arial"/>
            </a:endParaRPr>
          </a:p>
        </p:txBody>
      </p:sp>
      <p:sp>
        <p:nvSpPr>
          <p:cNvPr id="438" name="TextBox 19"/>
          <p:cNvSpPr/>
          <p:nvPr/>
        </p:nvSpPr>
        <p:spPr>
          <a:xfrm>
            <a:off x="1028880" y="8708400"/>
            <a:ext cx="15956640" cy="461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640"/>
              </a:lnSpc>
            </a:pPr>
            <a:r>
              <a:rPr lang="en-US" sz="2600" b="0" strike="noStrike" spc="-1">
                <a:solidFill>
                  <a:srgbClr val="FFFFFF"/>
                </a:solidFill>
                <a:latin typeface="Poppins"/>
              </a:rPr>
              <a:t>We opted for the lambda tool approach for logical combination based queries.</a:t>
            </a:r>
            <a:endParaRPr lang="en-IN" sz="26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439" name="Group 2"/>
          <p:cNvGrpSpPr/>
          <p:nvPr/>
        </p:nvGrpSpPr>
        <p:grpSpPr>
          <a:xfrm>
            <a:off x="17461800" y="7605720"/>
            <a:ext cx="1652040" cy="1652040"/>
            <a:chOff x="17461800" y="7605720"/>
            <a:chExt cx="1652040" cy="1652040"/>
          </a:xfrm>
        </p:grpSpPr>
        <p:sp>
          <p:nvSpPr>
            <p:cNvPr id="440" name="Freeform 3"/>
            <p:cNvSpPr/>
            <p:nvPr/>
          </p:nvSpPr>
          <p:spPr>
            <a:xfrm>
              <a:off x="17461800" y="760572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441" name="Freeform 4"/>
          <p:cNvSpPr/>
          <p:nvPr/>
        </p:nvSpPr>
        <p:spPr>
          <a:xfrm>
            <a:off x="15010200" y="315720"/>
            <a:ext cx="2898000" cy="2773800"/>
          </a:xfrm>
          <a:custGeom>
            <a:avLst/>
            <a:gdLst/>
            <a:ahLst/>
            <a:cxnLst/>
            <a:rect l="l" t="t" r="r" b="b"/>
            <a:pathLst>
              <a:path w="2898297" h="2774040">
                <a:moveTo>
                  <a:pt x="0" y="0"/>
                </a:moveTo>
                <a:lnTo>
                  <a:pt x="2898298" y="0"/>
                </a:lnTo>
                <a:lnTo>
                  <a:pt x="2898298" y="2774040"/>
                </a:lnTo>
                <a:lnTo>
                  <a:pt x="0" y="2774040"/>
                </a:lnTo>
                <a:lnTo>
                  <a:pt x="0" y="0"/>
                </a:lnTo>
                <a:close/>
              </a:path>
            </a:pathLst>
          </a:custGeom>
          <a:blipFill rotWithShape="0">
            <a:blip r:embed="rId2">
              <a:alphaModFix amt="6000"/>
            </a:blip>
            <a:srcRect/>
            <a:stretch/>
          </a:blipFill>
          <a:ln w="0">
            <a:noFill/>
          </a:ln>
        </p:spPr>
        <p:style>
          <a:lnRef idx="0">
            <a:scrgbClr r="0" g="0" b="0"/>
          </a:lnRef>
          <a:fillRef idx="0">
            <a:scrgbClr r="0" g="0" b="0"/>
          </a:fillRef>
          <a:effectRef idx="0">
            <a:scrgbClr r="0" g="0" b="0"/>
          </a:effectRef>
          <a:fontRef idx="minor"/>
        </p:style>
      </p:sp>
      <p:grpSp>
        <p:nvGrpSpPr>
          <p:cNvPr id="442" name="Group 5"/>
          <p:cNvGrpSpPr/>
          <p:nvPr/>
        </p:nvGrpSpPr>
        <p:grpSpPr>
          <a:xfrm>
            <a:off x="-4717440" y="7229880"/>
            <a:ext cx="8101080" cy="8101080"/>
            <a:chOff x="-4717440" y="7229880"/>
            <a:chExt cx="8101080" cy="8101080"/>
          </a:xfrm>
        </p:grpSpPr>
        <p:sp>
          <p:nvSpPr>
            <p:cNvPr id="443" name="Freeform 6"/>
            <p:cNvSpPr/>
            <p:nvPr/>
          </p:nvSpPr>
          <p:spPr>
            <a:xfrm>
              <a:off x="-4717440" y="7229880"/>
              <a:ext cx="8101080" cy="810108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444" name="TextBox 7"/>
          <p:cNvSpPr/>
          <p:nvPr/>
        </p:nvSpPr>
        <p:spPr>
          <a:xfrm>
            <a:off x="1028880" y="8357760"/>
            <a:ext cx="6624000" cy="852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710"/>
              </a:lnSpc>
            </a:pPr>
            <a:r>
              <a:rPr lang="en-US" sz="5500" b="0" strike="noStrike" spc="-1">
                <a:solidFill>
                  <a:srgbClr val="FFFFFF"/>
                </a:solidFill>
                <a:latin typeface="Poppins Bold"/>
              </a:rPr>
              <a:t>FINE-TUNING</a:t>
            </a:r>
            <a:endParaRPr lang="en-IN" sz="5500" b="0" strike="noStrike" spc="-1">
              <a:latin typeface="Arial"/>
            </a:endParaRPr>
          </a:p>
        </p:txBody>
      </p:sp>
      <p:sp>
        <p:nvSpPr>
          <p:cNvPr id="445" name="TextBox 8"/>
          <p:cNvSpPr/>
          <p:nvPr/>
        </p:nvSpPr>
        <p:spPr>
          <a:xfrm>
            <a:off x="2178360" y="3235680"/>
            <a:ext cx="6476760" cy="336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582840" lvl="1" indent="-291600">
              <a:lnSpc>
                <a:spcPts val="3781"/>
              </a:lnSpc>
              <a:buClr>
                <a:srgbClr val="FFFFFF"/>
              </a:buClr>
              <a:buFont typeface="Arial"/>
              <a:buChar char="•"/>
            </a:pPr>
            <a:r>
              <a:rPr lang="en-US" sz="2700" b="0" strike="noStrike" spc="-1">
                <a:solidFill>
                  <a:srgbClr val="FFFFFF"/>
                </a:solidFill>
                <a:latin typeface="Poppins"/>
              </a:rPr>
              <a:t>Fine-tuned UNA-Cybertron.</a:t>
            </a:r>
            <a:endParaRPr lang="en-IN" sz="2700" b="0" strike="noStrike" spc="-1">
              <a:latin typeface="Arial"/>
            </a:endParaRPr>
          </a:p>
          <a:p>
            <a:pPr>
              <a:lnSpc>
                <a:spcPts val="3781"/>
              </a:lnSpc>
            </a:pPr>
            <a:endParaRPr lang="en-IN" sz="2700" b="0" strike="noStrike" spc="-1">
              <a:latin typeface="Arial"/>
            </a:endParaRPr>
          </a:p>
          <a:p>
            <a:pPr marL="582840" lvl="1" indent="-291600">
              <a:lnSpc>
                <a:spcPts val="3781"/>
              </a:lnSpc>
              <a:buClr>
                <a:srgbClr val="FFFFFF"/>
              </a:buClr>
              <a:buFont typeface="Arial"/>
              <a:buChar char="•"/>
            </a:pPr>
            <a:r>
              <a:rPr lang="en-US" sz="2700" b="0" strike="noStrike" spc="-1">
                <a:solidFill>
                  <a:srgbClr val="FFFFFF"/>
                </a:solidFill>
                <a:latin typeface="Poppins"/>
              </a:rPr>
              <a:t>Purposeful dataset to mitigate common errors made by models</a:t>
            </a:r>
            <a:endParaRPr lang="en-IN" sz="2700" b="0" strike="noStrike" spc="-1">
              <a:latin typeface="Arial"/>
            </a:endParaRPr>
          </a:p>
          <a:p>
            <a:pPr>
              <a:lnSpc>
                <a:spcPts val="3781"/>
              </a:lnSpc>
            </a:pPr>
            <a:endParaRPr lang="en-IN" sz="2700" b="0" strike="noStrike" spc="-1">
              <a:latin typeface="Arial"/>
            </a:endParaRPr>
          </a:p>
          <a:p>
            <a:pPr marL="582840" lvl="1" indent="-291600">
              <a:lnSpc>
                <a:spcPts val="3781"/>
              </a:lnSpc>
              <a:buClr>
                <a:srgbClr val="FFFFFF"/>
              </a:buClr>
              <a:buFont typeface="Arial"/>
              <a:buChar char="•"/>
            </a:pPr>
            <a:r>
              <a:rPr lang="en-US" sz="2700" b="0" strike="noStrike" spc="-1">
                <a:solidFill>
                  <a:srgbClr val="FFFFFF"/>
                </a:solidFill>
                <a:latin typeface="Poppins"/>
              </a:rPr>
              <a:t>Used the SFT Trainer along with QLoRA for fine-tuning</a:t>
            </a:r>
            <a:endParaRPr lang="en-IN" sz="2700" b="0" strike="noStrike" spc="-1">
              <a:latin typeface="Arial"/>
            </a:endParaRPr>
          </a:p>
        </p:txBody>
      </p:sp>
      <p:sp>
        <p:nvSpPr>
          <p:cNvPr id="446" name="Freeform 9"/>
          <p:cNvSpPr/>
          <p:nvPr/>
        </p:nvSpPr>
        <p:spPr>
          <a:xfrm>
            <a:off x="11071440" y="2607480"/>
            <a:ext cx="4813560" cy="5071680"/>
          </a:xfrm>
          <a:custGeom>
            <a:avLst/>
            <a:gdLst/>
            <a:ahLst/>
            <a:cxnLst/>
            <a:rect l="l" t="t" r="r" b="b"/>
            <a:pathLst>
              <a:path w="4813897" h="5072113">
                <a:moveTo>
                  <a:pt x="0" y="0"/>
                </a:moveTo>
                <a:lnTo>
                  <a:pt x="4813896" y="0"/>
                </a:lnTo>
                <a:lnTo>
                  <a:pt x="4813896" y="5072114"/>
                </a:lnTo>
                <a:lnTo>
                  <a:pt x="0" y="5072114"/>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447" name="TextBox 10"/>
          <p:cNvSpPr/>
          <p:nvPr/>
        </p:nvSpPr>
        <p:spPr>
          <a:xfrm>
            <a:off x="11071440" y="3044160"/>
            <a:ext cx="2673000" cy="1440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781"/>
              </a:lnSpc>
            </a:pPr>
            <a:r>
              <a:rPr lang="en-US" sz="2700" b="0" strike="noStrike" spc="-1">
                <a:solidFill>
                  <a:srgbClr val="FFFFFF"/>
                </a:solidFill>
                <a:latin typeface="Poppins"/>
              </a:rPr>
              <a:t>Improves the accuracy by 15%</a:t>
            </a:r>
            <a:endParaRPr lang="en-IN" sz="2700" b="0" strike="noStrike" spc="-1">
              <a:latin typeface="Arial"/>
            </a:endParaRPr>
          </a:p>
        </p:txBody>
      </p:sp>
      <p:grpSp>
        <p:nvGrpSpPr>
          <p:cNvPr id="448" name="Group 11"/>
          <p:cNvGrpSpPr/>
          <p:nvPr/>
        </p:nvGrpSpPr>
        <p:grpSpPr>
          <a:xfrm>
            <a:off x="396720" y="593280"/>
            <a:ext cx="3169440" cy="870480"/>
            <a:chOff x="396720" y="593280"/>
            <a:chExt cx="3169440" cy="870480"/>
          </a:xfrm>
        </p:grpSpPr>
        <p:grpSp>
          <p:nvGrpSpPr>
            <p:cNvPr id="449" name="Group 12"/>
            <p:cNvGrpSpPr/>
            <p:nvPr/>
          </p:nvGrpSpPr>
          <p:grpSpPr>
            <a:xfrm>
              <a:off x="573120" y="593280"/>
              <a:ext cx="2993040" cy="870480"/>
              <a:chOff x="573120" y="593280"/>
              <a:chExt cx="2993040" cy="870480"/>
            </a:xfrm>
          </p:grpSpPr>
          <p:sp>
            <p:nvSpPr>
              <p:cNvPr id="450" name="Freeform 13"/>
              <p:cNvSpPr/>
              <p:nvPr/>
            </p:nvSpPr>
            <p:spPr>
              <a:xfrm>
                <a:off x="573120" y="59328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451" name="Freeform 14"/>
            <p:cNvSpPr/>
            <p:nvPr/>
          </p:nvSpPr>
          <p:spPr>
            <a:xfrm>
              <a:off x="396720" y="63720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sp>
        <p:sp>
          <p:nvSpPr>
            <p:cNvPr id="452" name="TextBox 15"/>
            <p:cNvSpPr/>
            <p:nvPr/>
          </p:nvSpPr>
          <p:spPr>
            <a:xfrm>
              <a:off x="1387800" y="80964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61" name="Group 2"/>
          <p:cNvGrpSpPr/>
          <p:nvPr/>
        </p:nvGrpSpPr>
        <p:grpSpPr>
          <a:xfrm>
            <a:off x="396720" y="593280"/>
            <a:ext cx="18717120" cy="8664480"/>
            <a:chOff x="396720" y="593280"/>
            <a:chExt cx="18717120" cy="8664480"/>
          </a:xfrm>
        </p:grpSpPr>
        <p:grpSp>
          <p:nvGrpSpPr>
            <p:cNvPr id="62" name="Group 3"/>
            <p:cNvGrpSpPr/>
            <p:nvPr/>
          </p:nvGrpSpPr>
          <p:grpSpPr>
            <a:xfrm>
              <a:off x="1229760" y="4610160"/>
              <a:ext cx="1079640" cy="1079640"/>
              <a:chOff x="1229760" y="4610160"/>
              <a:chExt cx="1079640" cy="1079640"/>
            </a:xfrm>
          </p:grpSpPr>
          <p:sp>
            <p:nvSpPr>
              <p:cNvPr id="63" name="Freeform 4"/>
              <p:cNvSpPr/>
              <p:nvPr/>
            </p:nvSpPr>
            <p:spPr>
              <a:xfrm>
                <a:off x="1229760" y="4610160"/>
                <a:ext cx="1079640" cy="10796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64" name="TextBox 5"/>
            <p:cNvSpPr/>
            <p:nvPr/>
          </p:nvSpPr>
          <p:spPr>
            <a:xfrm>
              <a:off x="1730880" y="4806360"/>
              <a:ext cx="6189120" cy="852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710"/>
                </a:lnSpc>
              </a:pPr>
              <a:r>
                <a:rPr lang="en-US" sz="5500" b="1" strike="noStrike" spc="-1" dirty="0">
                  <a:solidFill>
                    <a:srgbClr val="FFFFFF"/>
                  </a:solidFill>
                  <a:latin typeface="Poppins Bold"/>
                </a:rPr>
                <a:t>INTRODUCTION</a:t>
              </a:r>
              <a:endParaRPr lang="en-IN" sz="5500" b="1" strike="noStrike" spc="-1" dirty="0">
                <a:latin typeface="Arial"/>
              </a:endParaRPr>
            </a:p>
          </p:txBody>
        </p:sp>
        <p:grpSp>
          <p:nvGrpSpPr>
            <p:cNvPr id="65" name="Group 6"/>
            <p:cNvGrpSpPr/>
            <p:nvPr/>
          </p:nvGrpSpPr>
          <p:grpSpPr>
            <a:xfrm>
              <a:off x="17461800" y="7605720"/>
              <a:ext cx="1652040" cy="1652040"/>
              <a:chOff x="17461800" y="7605720"/>
              <a:chExt cx="1652040" cy="1652040"/>
            </a:xfrm>
          </p:grpSpPr>
          <p:sp>
            <p:nvSpPr>
              <p:cNvPr id="66" name="Freeform 7"/>
              <p:cNvSpPr/>
              <p:nvPr/>
            </p:nvSpPr>
            <p:spPr>
              <a:xfrm>
                <a:off x="17461800" y="760572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grpSp>
          <p:nvGrpSpPr>
            <p:cNvPr id="67" name="Group 8"/>
            <p:cNvGrpSpPr/>
            <p:nvPr/>
          </p:nvGrpSpPr>
          <p:grpSpPr>
            <a:xfrm>
              <a:off x="573120" y="593280"/>
              <a:ext cx="2993040" cy="870480"/>
              <a:chOff x="573120" y="593280"/>
              <a:chExt cx="2993040" cy="870480"/>
            </a:xfrm>
          </p:grpSpPr>
          <p:sp>
            <p:nvSpPr>
              <p:cNvPr id="68" name="Freeform 9"/>
              <p:cNvSpPr/>
              <p:nvPr/>
            </p:nvSpPr>
            <p:spPr>
              <a:xfrm>
                <a:off x="573120" y="59328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69" name="Freeform 10"/>
            <p:cNvSpPr/>
            <p:nvPr/>
          </p:nvSpPr>
          <p:spPr>
            <a:xfrm>
              <a:off x="396720" y="63720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70" name="TextBox 11"/>
            <p:cNvSpPr/>
            <p:nvPr/>
          </p:nvSpPr>
          <p:spPr>
            <a:xfrm>
              <a:off x="1387800" y="80964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sp>
        <p:nvSpPr>
          <p:cNvPr id="71" name="Freeform 12"/>
          <p:cNvSpPr/>
          <p:nvPr/>
        </p:nvSpPr>
        <p:spPr>
          <a:xfrm>
            <a:off x="-771120" y="6747840"/>
            <a:ext cx="5505480" cy="3223080"/>
          </a:xfrm>
          <a:custGeom>
            <a:avLst/>
            <a:gdLst/>
            <a:ahLst/>
            <a:cxnLst/>
            <a:rect l="l" t="t" r="r" b="b"/>
            <a:pathLst>
              <a:path w="5505900" h="3223454">
                <a:moveTo>
                  <a:pt x="0" y="0"/>
                </a:moveTo>
                <a:lnTo>
                  <a:pt x="5505901" y="0"/>
                </a:lnTo>
                <a:lnTo>
                  <a:pt x="5505901" y="3223454"/>
                </a:lnTo>
                <a:lnTo>
                  <a:pt x="0" y="3223454"/>
                </a:lnTo>
                <a:lnTo>
                  <a:pt x="0" y="0"/>
                </a:lnTo>
                <a:close/>
              </a:path>
            </a:pathLst>
          </a:custGeom>
          <a:blipFill rotWithShape="0">
            <a:blip r:embed="rId4">
              <a:alphaModFix amt="6000"/>
            </a:blip>
            <a:srcRect/>
            <a:stretch/>
          </a:blipFill>
          <a:ln w="0">
            <a:noFill/>
          </a:ln>
        </p:spPr>
        <p:style>
          <a:lnRef idx="0">
            <a:scrgbClr r="0" g="0" b="0"/>
          </a:lnRef>
          <a:fillRef idx="0">
            <a:scrgbClr r="0" g="0" b="0"/>
          </a:fillRef>
          <a:effectRef idx="0">
            <a:scrgbClr r="0" g="0" b="0"/>
          </a:effectRef>
          <a:fontRef idx="minor"/>
        </p:style>
      </p:sp>
      <p:grpSp>
        <p:nvGrpSpPr>
          <p:cNvPr id="72" name="Group 13"/>
          <p:cNvGrpSpPr/>
          <p:nvPr/>
        </p:nvGrpSpPr>
        <p:grpSpPr>
          <a:xfrm>
            <a:off x="9144000" y="1922760"/>
            <a:ext cx="6564240" cy="757440"/>
            <a:chOff x="9144000" y="1922760"/>
            <a:chExt cx="6564240" cy="757440"/>
          </a:xfrm>
        </p:grpSpPr>
        <p:grpSp>
          <p:nvGrpSpPr>
            <p:cNvPr id="73" name="Group 14"/>
            <p:cNvGrpSpPr/>
            <p:nvPr/>
          </p:nvGrpSpPr>
          <p:grpSpPr>
            <a:xfrm>
              <a:off x="9144000" y="2067480"/>
              <a:ext cx="600120" cy="600120"/>
              <a:chOff x="9144000" y="2067480"/>
              <a:chExt cx="600120" cy="600120"/>
            </a:xfrm>
          </p:grpSpPr>
          <p:sp>
            <p:nvSpPr>
              <p:cNvPr id="74" name="Freeform 15"/>
              <p:cNvSpPr/>
              <p:nvPr/>
            </p:nvSpPr>
            <p:spPr>
              <a:xfrm>
                <a:off x="9144000" y="2067480"/>
                <a:ext cx="600120" cy="600120"/>
              </a:xfrm>
              <a:custGeom>
                <a:avLst/>
                <a:gdLst/>
                <a:ahLst/>
                <a:cxnLst/>
                <a:rect l="l" t="t" r="r" b="b"/>
                <a:pathLst>
                  <a:path w="1913890" h="1913890">
                    <a:moveTo>
                      <a:pt x="0" y="0"/>
                    </a:moveTo>
                    <a:lnTo>
                      <a:pt x="1913890" y="0"/>
                    </a:lnTo>
                    <a:lnTo>
                      <a:pt x="1913890" y="1913890"/>
                    </a:lnTo>
                    <a:lnTo>
                      <a:pt x="0" y="1913890"/>
                    </a:ln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75" name="TextBox 16"/>
            <p:cNvSpPr/>
            <p:nvPr/>
          </p:nvSpPr>
          <p:spPr>
            <a:xfrm>
              <a:off x="9184320" y="2183760"/>
              <a:ext cx="519840" cy="332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619"/>
                </a:lnSpc>
              </a:pPr>
              <a:r>
                <a:rPr lang="en-US" sz="1870" b="0" strike="noStrike" spc="-1">
                  <a:solidFill>
                    <a:srgbClr val="FFFFFF"/>
                  </a:solidFill>
                  <a:latin typeface="Poppins Bold"/>
                </a:rPr>
                <a:t>01</a:t>
              </a:r>
              <a:endParaRPr lang="en-IN" sz="1870" b="0" strike="noStrike" spc="-1">
                <a:latin typeface="Arial"/>
              </a:endParaRPr>
            </a:p>
          </p:txBody>
        </p:sp>
        <p:sp>
          <p:nvSpPr>
            <p:cNvPr id="76" name="TextBox 17"/>
            <p:cNvSpPr/>
            <p:nvPr/>
          </p:nvSpPr>
          <p:spPr>
            <a:xfrm>
              <a:off x="9992880" y="1922760"/>
              <a:ext cx="5715360" cy="757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5967"/>
                </a:lnSpc>
              </a:pPr>
              <a:r>
                <a:rPr lang="en-US" sz="2700" b="0" strike="noStrike" spc="-1">
                  <a:solidFill>
                    <a:srgbClr val="FFFFFF"/>
                  </a:solidFill>
                  <a:latin typeface="Poppins Bold"/>
                </a:rPr>
                <a:t>Pipeline Overview</a:t>
              </a:r>
              <a:endParaRPr lang="en-IN" sz="2700" b="0" strike="noStrike" spc="-1">
                <a:latin typeface="Arial"/>
              </a:endParaRPr>
            </a:p>
          </p:txBody>
        </p:sp>
      </p:grpSp>
      <p:grpSp>
        <p:nvGrpSpPr>
          <p:cNvPr id="77" name="Group 18"/>
          <p:cNvGrpSpPr/>
          <p:nvPr/>
        </p:nvGrpSpPr>
        <p:grpSpPr>
          <a:xfrm>
            <a:off x="9144000" y="2891880"/>
            <a:ext cx="2916000" cy="600120"/>
            <a:chOff x="9144000" y="2891880"/>
            <a:chExt cx="2916000" cy="600120"/>
          </a:xfrm>
        </p:grpSpPr>
        <p:grpSp>
          <p:nvGrpSpPr>
            <p:cNvPr id="78" name="Group 19"/>
            <p:cNvGrpSpPr/>
            <p:nvPr/>
          </p:nvGrpSpPr>
          <p:grpSpPr>
            <a:xfrm>
              <a:off x="9144000" y="2891880"/>
              <a:ext cx="600120" cy="600120"/>
              <a:chOff x="9144000" y="2891880"/>
              <a:chExt cx="600120" cy="600120"/>
            </a:xfrm>
          </p:grpSpPr>
          <p:sp>
            <p:nvSpPr>
              <p:cNvPr id="79" name="Freeform 20"/>
              <p:cNvSpPr/>
              <p:nvPr/>
            </p:nvSpPr>
            <p:spPr>
              <a:xfrm>
                <a:off x="9144000" y="2891880"/>
                <a:ext cx="600120" cy="600120"/>
              </a:xfrm>
              <a:custGeom>
                <a:avLst/>
                <a:gdLst/>
                <a:ahLst/>
                <a:cxnLst/>
                <a:rect l="l" t="t" r="r" b="b"/>
                <a:pathLst>
                  <a:path w="1913890" h="1913890">
                    <a:moveTo>
                      <a:pt x="0" y="0"/>
                    </a:moveTo>
                    <a:lnTo>
                      <a:pt x="1913890" y="0"/>
                    </a:lnTo>
                    <a:lnTo>
                      <a:pt x="1913890" y="1913890"/>
                    </a:lnTo>
                    <a:lnTo>
                      <a:pt x="0" y="1913890"/>
                    </a:ln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80" name="TextBox 21"/>
            <p:cNvSpPr/>
            <p:nvPr/>
          </p:nvSpPr>
          <p:spPr>
            <a:xfrm>
              <a:off x="9184320" y="3008160"/>
              <a:ext cx="519840" cy="332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619"/>
                </a:lnSpc>
              </a:pPr>
              <a:r>
                <a:rPr lang="en-US" sz="1870" b="0" strike="noStrike" spc="-1">
                  <a:solidFill>
                    <a:srgbClr val="FFFFFF"/>
                  </a:solidFill>
                  <a:latin typeface="Poppins Bold"/>
                </a:rPr>
                <a:t>02</a:t>
              </a:r>
              <a:endParaRPr lang="en-IN" sz="1870" b="0" strike="noStrike" spc="-1">
                <a:latin typeface="Arial"/>
              </a:endParaRPr>
            </a:p>
          </p:txBody>
        </p:sp>
        <p:sp>
          <p:nvSpPr>
            <p:cNvPr id="81" name="TextBox 22"/>
            <p:cNvSpPr/>
            <p:nvPr/>
          </p:nvSpPr>
          <p:spPr>
            <a:xfrm>
              <a:off x="9960120" y="2939040"/>
              <a:ext cx="2099880" cy="48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779"/>
                </a:lnSpc>
              </a:pPr>
              <a:r>
                <a:rPr lang="en-US" sz="2700" b="0" strike="noStrike" spc="-1">
                  <a:solidFill>
                    <a:srgbClr val="FFFFFF"/>
                  </a:solidFill>
                  <a:latin typeface="Poppins Bold"/>
                </a:rPr>
                <a:t>RAG Block</a:t>
              </a:r>
              <a:endParaRPr lang="en-IN" sz="2700" b="0" strike="noStrike" spc="-1">
                <a:latin typeface="Arial"/>
              </a:endParaRPr>
            </a:p>
          </p:txBody>
        </p:sp>
      </p:grpSp>
      <p:grpSp>
        <p:nvGrpSpPr>
          <p:cNvPr id="82" name="Group 23"/>
          <p:cNvGrpSpPr/>
          <p:nvPr/>
        </p:nvGrpSpPr>
        <p:grpSpPr>
          <a:xfrm>
            <a:off x="9144000" y="3720600"/>
            <a:ext cx="4716000" cy="600120"/>
            <a:chOff x="9144000" y="3720600"/>
            <a:chExt cx="4716000" cy="600120"/>
          </a:xfrm>
        </p:grpSpPr>
        <p:grpSp>
          <p:nvGrpSpPr>
            <p:cNvPr id="83" name="Group 24"/>
            <p:cNvGrpSpPr/>
            <p:nvPr/>
          </p:nvGrpSpPr>
          <p:grpSpPr>
            <a:xfrm>
              <a:off x="9144000" y="3720600"/>
              <a:ext cx="600120" cy="600120"/>
              <a:chOff x="9144000" y="3720600"/>
              <a:chExt cx="600120" cy="600120"/>
            </a:xfrm>
          </p:grpSpPr>
          <p:sp>
            <p:nvSpPr>
              <p:cNvPr id="84" name="Freeform 25"/>
              <p:cNvSpPr/>
              <p:nvPr/>
            </p:nvSpPr>
            <p:spPr>
              <a:xfrm>
                <a:off x="9144000" y="3720600"/>
                <a:ext cx="600120" cy="600120"/>
              </a:xfrm>
              <a:custGeom>
                <a:avLst/>
                <a:gdLst/>
                <a:ahLst/>
                <a:cxnLst/>
                <a:rect l="l" t="t" r="r" b="b"/>
                <a:pathLst>
                  <a:path w="1913890" h="1913890">
                    <a:moveTo>
                      <a:pt x="0" y="0"/>
                    </a:moveTo>
                    <a:lnTo>
                      <a:pt x="1913890" y="0"/>
                    </a:lnTo>
                    <a:lnTo>
                      <a:pt x="1913890" y="1913890"/>
                    </a:lnTo>
                    <a:lnTo>
                      <a:pt x="0" y="1913890"/>
                    </a:ln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85" name="TextBox 26"/>
            <p:cNvSpPr/>
            <p:nvPr/>
          </p:nvSpPr>
          <p:spPr>
            <a:xfrm>
              <a:off x="9184320" y="3836880"/>
              <a:ext cx="519840" cy="332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619"/>
                </a:lnSpc>
              </a:pPr>
              <a:r>
                <a:rPr lang="en-US" sz="1870" b="0" strike="noStrike" spc="-1">
                  <a:solidFill>
                    <a:srgbClr val="FFFFFF"/>
                  </a:solidFill>
                  <a:latin typeface="Poppins Bold"/>
                </a:rPr>
                <a:t>03</a:t>
              </a:r>
              <a:endParaRPr lang="en-IN" sz="1870" b="0" strike="noStrike" spc="-1">
                <a:latin typeface="Arial"/>
              </a:endParaRPr>
            </a:p>
          </p:txBody>
        </p:sp>
        <p:sp>
          <p:nvSpPr>
            <p:cNvPr id="86" name="TextBox 27"/>
            <p:cNvSpPr/>
            <p:nvPr/>
          </p:nvSpPr>
          <p:spPr>
            <a:xfrm>
              <a:off x="9929160" y="3768120"/>
              <a:ext cx="3930840" cy="48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779"/>
                </a:lnSpc>
              </a:pPr>
              <a:r>
                <a:rPr lang="en-US" sz="2700" b="0" strike="noStrike" spc="-1">
                  <a:solidFill>
                    <a:srgbClr val="FFFFFF"/>
                  </a:solidFill>
                  <a:latin typeface="Poppins Bold"/>
                </a:rPr>
                <a:t>Tool Retriever Block</a:t>
              </a:r>
              <a:endParaRPr lang="en-IN" sz="2700" b="0" strike="noStrike" spc="-1">
                <a:latin typeface="Arial"/>
              </a:endParaRPr>
            </a:p>
          </p:txBody>
        </p:sp>
      </p:grpSp>
      <p:grpSp>
        <p:nvGrpSpPr>
          <p:cNvPr id="87" name="Group 28"/>
          <p:cNvGrpSpPr/>
          <p:nvPr/>
        </p:nvGrpSpPr>
        <p:grpSpPr>
          <a:xfrm>
            <a:off x="9144000" y="4549680"/>
            <a:ext cx="4536000" cy="600120"/>
            <a:chOff x="9144000" y="4549680"/>
            <a:chExt cx="4536000" cy="600120"/>
          </a:xfrm>
        </p:grpSpPr>
        <p:grpSp>
          <p:nvGrpSpPr>
            <p:cNvPr id="88" name="Group 29"/>
            <p:cNvGrpSpPr/>
            <p:nvPr/>
          </p:nvGrpSpPr>
          <p:grpSpPr>
            <a:xfrm>
              <a:off x="9144000" y="4549680"/>
              <a:ext cx="600120" cy="600120"/>
              <a:chOff x="9144000" y="4549680"/>
              <a:chExt cx="600120" cy="600120"/>
            </a:xfrm>
          </p:grpSpPr>
          <p:sp>
            <p:nvSpPr>
              <p:cNvPr id="89" name="Freeform 30"/>
              <p:cNvSpPr/>
              <p:nvPr/>
            </p:nvSpPr>
            <p:spPr>
              <a:xfrm>
                <a:off x="9144000" y="4549680"/>
                <a:ext cx="600120" cy="600120"/>
              </a:xfrm>
              <a:custGeom>
                <a:avLst/>
                <a:gdLst/>
                <a:ahLst/>
                <a:cxnLst/>
                <a:rect l="l" t="t" r="r" b="b"/>
                <a:pathLst>
                  <a:path w="1913890" h="1913890">
                    <a:moveTo>
                      <a:pt x="0" y="0"/>
                    </a:moveTo>
                    <a:lnTo>
                      <a:pt x="1913890" y="0"/>
                    </a:lnTo>
                    <a:lnTo>
                      <a:pt x="1913890" y="1913890"/>
                    </a:lnTo>
                    <a:lnTo>
                      <a:pt x="0" y="1913890"/>
                    </a:ln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90" name="TextBox 31"/>
            <p:cNvSpPr/>
            <p:nvPr/>
          </p:nvSpPr>
          <p:spPr>
            <a:xfrm>
              <a:off x="9184320" y="4665960"/>
              <a:ext cx="519840" cy="332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619"/>
                </a:lnSpc>
              </a:pPr>
              <a:r>
                <a:rPr lang="en-US" sz="1870" b="0" strike="noStrike" spc="-1">
                  <a:solidFill>
                    <a:srgbClr val="FFFFFF"/>
                  </a:solidFill>
                  <a:latin typeface="Poppins Bold"/>
                </a:rPr>
                <a:t>04</a:t>
              </a:r>
              <a:endParaRPr lang="en-IN" sz="1870" b="0" strike="noStrike" spc="-1">
                <a:latin typeface="Arial"/>
              </a:endParaRPr>
            </a:p>
          </p:txBody>
        </p:sp>
        <p:sp>
          <p:nvSpPr>
            <p:cNvPr id="91" name="TextBox 32"/>
            <p:cNvSpPr/>
            <p:nvPr/>
          </p:nvSpPr>
          <p:spPr>
            <a:xfrm>
              <a:off x="9932040" y="4597200"/>
              <a:ext cx="3747960" cy="48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779"/>
                </a:lnSpc>
              </a:pPr>
              <a:r>
                <a:rPr lang="en-US" sz="2700" b="0" strike="noStrike" spc="-1">
                  <a:solidFill>
                    <a:srgbClr val="FFFFFF"/>
                  </a:solidFill>
                  <a:latin typeface="Poppins Bold"/>
                </a:rPr>
                <a:t>Tool Selector Block</a:t>
              </a:r>
              <a:endParaRPr lang="en-IN" sz="2700" b="0" strike="noStrike" spc="-1">
                <a:latin typeface="Arial"/>
              </a:endParaRPr>
            </a:p>
          </p:txBody>
        </p:sp>
      </p:grpSp>
      <p:grpSp>
        <p:nvGrpSpPr>
          <p:cNvPr id="92" name="Group 33"/>
          <p:cNvGrpSpPr/>
          <p:nvPr/>
        </p:nvGrpSpPr>
        <p:grpSpPr>
          <a:xfrm>
            <a:off x="9144000" y="5378760"/>
            <a:ext cx="5796000" cy="600120"/>
            <a:chOff x="9144000" y="5378760"/>
            <a:chExt cx="5796000" cy="600120"/>
          </a:xfrm>
        </p:grpSpPr>
        <p:grpSp>
          <p:nvGrpSpPr>
            <p:cNvPr id="93" name="Group 34"/>
            <p:cNvGrpSpPr/>
            <p:nvPr/>
          </p:nvGrpSpPr>
          <p:grpSpPr>
            <a:xfrm>
              <a:off x="9144000" y="5378760"/>
              <a:ext cx="600120" cy="600120"/>
              <a:chOff x="9144000" y="5378760"/>
              <a:chExt cx="600120" cy="600120"/>
            </a:xfrm>
          </p:grpSpPr>
          <p:sp>
            <p:nvSpPr>
              <p:cNvPr id="94" name="Freeform 35"/>
              <p:cNvSpPr/>
              <p:nvPr/>
            </p:nvSpPr>
            <p:spPr>
              <a:xfrm>
                <a:off x="9144000" y="5378760"/>
                <a:ext cx="600120" cy="600120"/>
              </a:xfrm>
              <a:custGeom>
                <a:avLst/>
                <a:gdLst/>
                <a:ahLst/>
                <a:cxnLst/>
                <a:rect l="l" t="t" r="r" b="b"/>
                <a:pathLst>
                  <a:path w="1913890" h="1913890">
                    <a:moveTo>
                      <a:pt x="0" y="0"/>
                    </a:moveTo>
                    <a:lnTo>
                      <a:pt x="1913890" y="0"/>
                    </a:lnTo>
                    <a:lnTo>
                      <a:pt x="1913890" y="1913890"/>
                    </a:lnTo>
                    <a:lnTo>
                      <a:pt x="0" y="1913890"/>
                    </a:ln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95" name="TextBox 36"/>
            <p:cNvSpPr/>
            <p:nvPr/>
          </p:nvSpPr>
          <p:spPr>
            <a:xfrm>
              <a:off x="9184320" y="5495040"/>
              <a:ext cx="519840" cy="332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619"/>
                </a:lnSpc>
              </a:pPr>
              <a:r>
                <a:rPr lang="en-US" sz="1870" b="0" strike="noStrike" spc="-1">
                  <a:solidFill>
                    <a:srgbClr val="FFFFFF"/>
                  </a:solidFill>
                  <a:latin typeface="Poppins Bold"/>
                </a:rPr>
                <a:t>05</a:t>
              </a:r>
              <a:endParaRPr lang="en-IN" sz="1870" b="0" strike="noStrike" spc="-1">
                <a:latin typeface="Arial"/>
              </a:endParaRPr>
            </a:p>
          </p:txBody>
        </p:sp>
        <p:sp>
          <p:nvSpPr>
            <p:cNvPr id="96" name="TextBox 37"/>
            <p:cNvSpPr/>
            <p:nvPr/>
          </p:nvSpPr>
          <p:spPr>
            <a:xfrm>
              <a:off x="9907560" y="5425920"/>
              <a:ext cx="5032440" cy="48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779"/>
                </a:lnSpc>
              </a:pPr>
              <a:r>
                <a:rPr lang="en-US" sz="2700" b="0" strike="noStrike" spc="-1">
                  <a:solidFill>
                    <a:srgbClr val="FFFFFF"/>
                  </a:solidFill>
                  <a:latin typeface="Poppins Bold"/>
                </a:rPr>
                <a:t>Example Generation Block</a:t>
              </a:r>
              <a:endParaRPr lang="en-IN" sz="2700" b="0" strike="noStrike" spc="-1">
                <a:latin typeface="Arial"/>
              </a:endParaRPr>
            </a:p>
          </p:txBody>
        </p:sp>
      </p:grpSp>
      <p:grpSp>
        <p:nvGrpSpPr>
          <p:cNvPr id="97" name="Group 38"/>
          <p:cNvGrpSpPr/>
          <p:nvPr/>
        </p:nvGrpSpPr>
        <p:grpSpPr>
          <a:xfrm>
            <a:off x="9144000" y="6207480"/>
            <a:ext cx="7776000" cy="600120"/>
            <a:chOff x="9144000" y="6207480"/>
            <a:chExt cx="7776000" cy="600120"/>
          </a:xfrm>
        </p:grpSpPr>
        <p:grpSp>
          <p:nvGrpSpPr>
            <p:cNvPr id="98" name="Group 39"/>
            <p:cNvGrpSpPr/>
            <p:nvPr/>
          </p:nvGrpSpPr>
          <p:grpSpPr>
            <a:xfrm>
              <a:off x="9144000" y="6207480"/>
              <a:ext cx="600120" cy="600120"/>
              <a:chOff x="9144000" y="6207480"/>
              <a:chExt cx="600120" cy="600120"/>
            </a:xfrm>
          </p:grpSpPr>
          <p:sp>
            <p:nvSpPr>
              <p:cNvPr id="99" name="Freeform 40"/>
              <p:cNvSpPr/>
              <p:nvPr/>
            </p:nvSpPr>
            <p:spPr>
              <a:xfrm>
                <a:off x="9144000" y="6207480"/>
                <a:ext cx="600120" cy="600120"/>
              </a:xfrm>
              <a:custGeom>
                <a:avLst/>
                <a:gdLst/>
                <a:ahLst/>
                <a:cxnLst/>
                <a:rect l="l" t="t" r="r" b="b"/>
                <a:pathLst>
                  <a:path w="1913890" h="1913890">
                    <a:moveTo>
                      <a:pt x="0" y="0"/>
                    </a:moveTo>
                    <a:lnTo>
                      <a:pt x="1913890" y="0"/>
                    </a:lnTo>
                    <a:lnTo>
                      <a:pt x="1913890" y="1913890"/>
                    </a:lnTo>
                    <a:lnTo>
                      <a:pt x="0" y="1913890"/>
                    </a:ln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100" name="TextBox 41"/>
            <p:cNvSpPr/>
            <p:nvPr/>
          </p:nvSpPr>
          <p:spPr>
            <a:xfrm>
              <a:off x="9184320" y="6324120"/>
              <a:ext cx="519840" cy="332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619"/>
                </a:lnSpc>
              </a:pPr>
              <a:r>
                <a:rPr lang="en-US" sz="1870" b="0" strike="noStrike" spc="-1">
                  <a:solidFill>
                    <a:srgbClr val="FFFFFF"/>
                  </a:solidFill>
                  <a:latin typeface="Poppins Bold"/>
                </a:rPr>
                <a:t>06</a:t>
              </a:r>
              <a:endParaRPr lang="en-IN" sz="1870" b="0" strike="noStrike" spc="-1">
                <a:latin typeface="Arial"/>
              </a:endParaRPr>
            </a:p>
          </p:txBody>
        </p:sp>
        <p:sp>
          <p:nvSpPr>
            <p:cNvPr id="101" name="TextBox 42"/>
            <p:cNvSpPr/>
            <p:nvPr/>
          </p:nvSpPr>
          <p:spPr>
            <a:xfrm>
              <a:off x="9909000" y="6255000"/>
              <a:ext cx="7011000" cy="48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779"/>
                </a:lnSpc>
              </a:pPr>
              <a:r>
                <a:rPr lang="en-US" sz="2700" b="0" strike="noStrike" spc="-1">
                  <a:solidFill>
                    <a:srgbClr val="FFFFFF"/>
                  </a:solidFill>
                  <a:latin typeface="Poppins Bold"/>
                </a:rPr>
                <a:t>Beyond Composition to Include Logic</a:t>
              </a:r>
              <a:endParaRPr lang="en-IN" sz="2700" b="0" strike="noStrike" spc="-1">
                <a:latin typeface="Arial"/>
              </a:endParaRPr>
            </a:p>
          </p:txBody>
        </p:sp>
      </p:grpSp>
      <p:grpSp>
        <p:nvGrpSpPr>
          <p:cNvPr id="102" name="Group 43"/>
          <p:cNvGrpSpPr/>
          <p:nvPr/>
        </p:nvGrpSpPr>
        <p:grpSpPr>
          <a:xfrm>
            <a:off x="9144000" y="7036560"/>
            <a:ext cx="4356000" cy="600120"/>
            <a:chOff x="9144000" y="7036560"/>
            <a:chExt cx="4356000" cy="600120"/>
          </a:xfrm>
        </p:grpSpPr>
        <p:grpSp>
          <p:nvGrpSpPr>
            <p:cNvPr id="103" name="Group 44"/>
            <p:cNvGrpSpPr/>
            <p:nvPr/>
          </p:nvGrpSpPr>
          <p:grpSpPr>
            <a:xfrm>
              <a:off x="9144000" y="7036560"/>
              <a:ext cx="600120" cy="600120"/>
              <a:chOff x="9144000" y="7036560"/>
              <a:chExt cx="600120" cy="600120"/>
            </a:xfrm>
          </p:grpSpPr>
          <p:sp>
            <p:nvSpPr>
              <p:cNvPr id="104" name="Freeform 45"/>
              <p:cNvSpPr/>
              <p:nvPr/>
            </p:nvSpPr>
            <p:spPr>
              <a:xfrm>
                <a:off x="9144000" y="7036560"/>
                <a:ext cx="600120" cy="600120"/>
              </a:xfrm>
              <a:custGeom>
                <a:avLst/>
                <a:gdLst/>
                <a:ahLst/>
                <a:cxnLst/>
                <a:rect l="l" t="t" r="r" b="b"/>
                <a:pathLst>
                  <a:path w="1913890" h="1913890">
                    <a:moveTo>
                      <a:pt x="0" y="0"/>
                    </a:moveTo>
                    <a:lnTo>
                      <a:pt x="1913890" y="0"/>
                    </a:lnTo>
                    <a:lnTo>
                      <a:pt x="1913890" y="1913890"/>
                    </a:lnTo>
                    <a:lnTo>
                      <a:pt x="0" y="1913890"/>
                    </a:ln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105" name="TextBox 46"/>
            <p:cNvSpPr/>
            <p:nvPr/>
          </p:nvSpPr>
          <p:spPr>
            <a:xfrm>
              <a:off x="9184320" y="7152840"/>
              <a:ext cx="519840" cy="332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619"/>
                </a:lnSpc>
              </a:pPr>
              <a:r>
                <a:rPr lang="en-US" sz="1870" b="0" strike="noStrike" spc="-1">
                  <a:solidFill>
                    <a:srgbClr val="FFFFFF"/>
                  </a:solidFill>
                  <a:latin typeface="Poppins Bold"/>
                </a:rPr>
                <a:t>07</a:t>
              </a:r>
              <a:endParaRPr lang="en-IN" sz="1870" b="0" strike="noStrike" spc="-1">
                <a:latin typeface="Arial"/>
              </a:endParaRPr>
            </a:p>
          </p:txBody>
        </p:sp>
        <p:sp>
          <p:nvSpPr>
            <p:cNvPr id="106" name="TextBox 47"/>
            <p:cNvSpPr/>
            <p:nvPr/>
          </p:nvSpPr>
          <p:spPr>
            <a:xfrm>
              <a:off x="9932040" y="7084080"/>
              <a:ext cx="3567960" cy="48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779"/>
                </a:lnSpc>
              </a:pPr>
              <a:r>
                <a:rPr lang="en-US" sz="2700" b="0" strike="noStrike" spc="-1">
                  <a:solidFill>
                    <a:srgbClr val="FFFFFF"/>
                  </a:solidFill>
                  <a:latin typeface="Poppins Bold"/>
                </a:rPr>
                <a:t>Other Experiments</a:t>
              </a:r>
              <a:endParaRPr lang="en-IN" sz="2700" b="0" strike="noStrike" spc="-1">
                <a:latin typeface="Arial"/>
              </a:endParaRPr>
            </a:p>
          </p:txBody>
        </p:sp>
      </p:grpSp>
      <p:grpSp>
        <p:nvGrpSpPr>
          <p:cNvPr id="107" name="Group 48"/>
          <p:cNvGrpSpPr/>
          <p:nvPr/>
        </p:nvGrpSpPr>
        <p:grpSpPr>
          <a:xfrm>
            <a:off x="9144000" y="7865640"/>
            <a:ext cx="2016000" cy="600120"/>
            <a:chOff x="9144000" y="7865640"/>
            <a:chExt cx="2016000" cy="600120"/>
          </a:xfrm>
        </p:grpSpPr>
        <p:grpSp>
          <p:nvGrpSpPr>
            <p:cNvPr id="108" name="Group 49"/>
            <p:cNvGrpSpPr/>
            <p:nvPr/>
          </p:nvGrpSpPr>
          <p:grpSpPr>
            <a:xfrm>
              <a:off x="9144000" y="7865640"/>
              <a:ext cx="600120" cy="600120"/>
              <a:chOff x="9144000" y="7865640"/>
              <a:chExt cx="600120" cy="600120"/>
            </a:xfrm>
          </p:grpSpPr>
          <p:sp>
            <p:nvSpPr>
              <p:cNvPr id="109" name="Freeform 50"/>
              <p:cNvSpPr/>
              <p:nvPr/>
            </p:nvSpPr>
            <p:spPr>
              <a:xfrm>
                <a:off x="9144000" y="7865640"/>
                <a:ext cx="600120" cy="600120"/>
              </a:xfrm>
              <a:custGeom>
                <a:avLst/>
                <a:gdLst/>
                <a:ahLst/>
                <a:cxnLst/>
                <a:rect l="l" t="t" r="r" b="b"/>
                <a:pathLst>
                  <a:path w="1913890" h="1913890">
                    <a:moveTo>
                      <a:pt x="0" y="0"/>
                    </a:moveTo>
                    <a:lnTo>
                      <a:pt x="1913890" y="0"/>
                    </a:lnTo>
                    <a:lnTo>
                      <a:pt x="1913890" y="1913890"/>
                    </a:lnTo>
                    <a:lnTo>
                      <a:pt x="0" y="1913890"/>
                    </a:ln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110" name="TextBox 51"/>
            <p:cNvSpPr/>
            <p:nvPr/>
          </p:nvSpPr>
          <p:spPr>
            <a:xfrm>
              <a:off x="9184320" y="7981920"/>
              <a:ext cx="519840" cy="332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619"/>
                </a:lnSpc>
              </a:pPr>
              <a:r>
                <a:rPr lang="en-US" sz="1870" b="0" strike="noStrike" spc="-1">
                  <a:solidFill>
                    <a:srgbClr val="FFFFFF"/>
                  </a:solidFill>
                  <a:latin typeface="Poppins Bold"/>
                </a:rPr>
                <a:t>08</a:t>
              </a:r>
              <a:endParaRPr lang="en-IN" sz="1870" b="0" strike="noStrike" spc="-1">
                <a:latin typeface="Arial"/>
              </a:endParaRPr>
            </a:p>
          </p:txBody>
        </p:sp>
        <p:sp>
          <p:nvSpPr>
            <p:cNvPr id="111" name="TextBox 52"/>
            <p:cNvSpPr/>
            <p:nvPr/>
          </p:nvSpPr>
          <p:spPr>
            <a:xfrm>
              <a:off x="9973440" y="7878600"/>
              <a:ext cx="1186560" cy="48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779"/>
                </a:lnSpc>
              </a:pPr>
              <a:r>
                <a:rPr lang="en-US" sz="2700" b="0" strike="noStrike" spc="-1">
                  <a:solidFill>
                    <a:srgbClr val="FFFFFF"/>
                  </a:solidFill>
                  <a:latin typeface="Poppins Bold"/>
                </a:rPr>
                <a:t>Demo</a:t>
              </a:r>
              <a:endParaRPr lang="en-IN" sz="2700" b="0" strike="noStrike" spc="-1">
                <a:latin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453" name="Freeform 2"/>
          <p:cNvSpPr/>
          <p:nvPr/>
        </p:nvSpPr>
        <p:spPr>
          <a:xfrm>
            <a:off x="15010200" y="315720"/>
            <a:ext cx="2898000" cy="2773800"/>
          </a:xfrm>
          <a:custGeom>
            <a:avLst/>
            <a:gdLst/>
            <a:ahLst/>
            <a:cxnLst/>
            <a:rect l="l" t="t" r="r" b="b"/>
            <a:pathLst>
              <a:path w="2898297" h="2774040">
                <a:moveTo>
                  <a:pt x="0" y="0"/>
                </a:moveTo>
                <a:lnTo>
                  <a:pt x="2898298" y="0"/>
                </a:lnTo>
                <a:lnTo>
                  <a:pt x="2898298" y="2774040"/>
                </a:lnTo>
                <a:lnTo>
                  <a:pt x="0" y="2774040"/>
                </a:lnTo>
                <a:lnTo>
                  <a:pt x="0" y="0"/>
                </a:lnTo>
                <a:close/>
              </a:path>
            </a:pathLst>
          </a:custGeom>
          <a:blipFill rotWithShape="0">
            <a:blip r:embed="rId2">
              <a:alphaModFix amt="6000"/>
            </a:blip>
            <a:srcRect/>
            <a:stretch/>
          </a:blipFill>
          <a:ln w="0">
            <a:noFill/>
          </a:ln>
        </p:spPr>
        <p:style>
          <a:lnRef idx="0">
            <a:scrgbClr r="0" g="0" b="0"/>
          </a:lnRef>
          <a:fillRef idx="0">
            <a:scrgbClr r="0" g="0" b="0"/>
          </a:fillRef>
          <a:effectRef idx="0">
            <a:scrgbClr r="0" g="0" b="0"/>
          </a:effectRef>
          <a:fontRef idx="minor"/>
        </p:style>
      </p:sp>
      <p:grpSp>
        <p:nvGrpSpPr>
          <p:cNvPr id="454" name="Group 3"/>
          <p:cNvGrpSpPr/>
          <p:nvPr/>
        </p:nvGrpSpPr>
        <p:grpSpPr>
          <a:xfrm>
            <a:off x="1028880" y="574560"/>
            <a:ext cx="18084960" cy="10538280"/>
            <a:chOff x="1028880" y="574560"/>
            <a:chExt cx="18084960" cy="10538280"/>
          </a:xfrm>
        </p:grpSpPr>
        <p:grpSp>
          <p:nvGrpSpPr>
            <p:cNvPr id="455" name="Group 4"/>
            <p:cNvGrpSpPr/>
            <p:nvPr/>
          </p:nvGrpSpPr>
          <p:grpSpPr>
            <a:xfrm>
              <a:off x="17461800" y="9460800"/>
              <a:ext cx="1652040" cy="1652040"/>
              <a:chOff x="17461800" y="9460800"/>
              <a:chExt cx="1652040" cy="1652040"/>
            </a:xfrm>
          </p:grpSpPr>
          <p:sp>
            <p:nvSpPr>
              <p:cNvPr id="456" name="Freeform 5"/>
              <p:cNvSpPr/>
              <p:nvPr/>
            </p:nvSpPr>
            <p:spPr>
              <a:xfrm>
                <a:off x="17461800" y="946080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457" name="TextBox 6"/>
            <p:cNvSpPr/>
            <p:nvPr/>
          </p:nvSpPr>
          <p:spPr>
            <a:xfrm>
              <a:off x="2108880" y="4131000"/>
              <a:ext cx="4968360" cy="3021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759"/>
                </a:lnSpc>
              </a:pPr>
              <a:r>
                <a:rPr lang="en-US" sz="3400" b="0" strike="noStrike" spc="-1">
                  <a:solidFill>
                    <a:srgbClr val="FFFFFF"/>
                  </a:solidFill>
                  <a:latin typeface="Poppins"/>
                </a:rPr>
                <a:t>Evaluation results confirm:</a:t>
              </a:r>
              <a:endParaRPr lang="en-IN" sz="3400" b="0" strike="noStrike" spc="-1">
                <a:latin typeface="Arial"/>
              </a:endParaRPr>
            </a:p>
            <a:p>
              <a:pPr>
                <a:lnSpc>
                  <a:spcPts val="4759"/>
                </a:lnSpc>
              </a:pPr>
              <a:r>
                <a:rPr lang="en-US" sz="3400" b="0" strike="noStrike" spc="-1">
                  <a:solidFill>
                    <a:srgbClr val="FFFFFF"/>
                  </a:solidFill>
                  <a:latin typeface="Poppins Bold"/>
                </a:rPr>
                <a:t>closed-source models outperform open-source models.</a:t>
              </a:r>
              <a:endParaRPr lang="en-IN" sz="3400" b="0" strike="noStrike" spc="-1">
                <a:latin typeface="Arial"/>
              </a:endParaRPr>
            </a:p>
          </p:txBody>
        </p:sp>
        <p:grpSp>
          <p:nvGrpSpPr>
            <p:cNvPr id="458" name="Group 7"/>
            <p:cNvGrpSpPr/>
            <p:nvPr/>
          </p:nvGrpSpPr>
          <p:grpSpPr>
            <a:xfrm>
              <a:off x="14601600" y="574560"/>
              <a:ext cx="2993040" cy="870480"/>
              <a:chOff x="14601600" y="574560"/>
              <a:chExt cx="2993040" cy="870480"/>
            </a:xfrm>
          </p:grpSpPr>
          <p:sp>
            <p:nvSpPr>
              <p:cNvPr id="459" name="Freeform 8"/>
              <p:cNvSpPr/>
              <p:nvPr/>
            </p:nvSpPr>
            <p:spPr>
              <a:xfrm>
                <a:off x="14601600" y="57456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460" name="Freeform 9"/>
            <p:cNvSpPr/>
            <p:nvPr/>
          </p:nvSpPr>
          <p:spPr>
            <a:xfrm>
              <a:off x="14425200" y="61848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461" name="TextBox 10"/>
            <p:cNvSpPr/>
            <p:nvPr/>
          </p:nvSpPr>
          <p:spPr>
            <a:xfrm>
              <a:off x="15416280" y="79092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nvGrpSpPr>
            <p:cNvPr id="462" name="Group 11"/>
            <p:cNvGrpSpPr/>
            <p:nvPr/>
          </p:nvGrpSpPr>
          <p:grpSpPr>
            <a:xfrm>
              <a:off x="1028880" y="1010160"/>
              <a:ext cx="1079640" cy="1079640"/>
              <a:chOff x="1028880" y="1010160"/>
              <a:chExt cx="1079640" cy="1079640"/>
            </a:xfrm>
          </p:grpSpPr>
          <p:sp>
            <p:nvSpPr>
              <p:cNvPr id="463" name="Freeform 12"/>
              <p:cNvSpPr/>
              <p:nvPr/>
            </p:nvSpPr>
            <p:spPr>
              <a:xfrm>
                <a:off x="1028880" y="1010160"/>
                <a:ext cx="1079640" cy="10796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464" name="TextBox 13"/>
            <p:cNvSpPr/>
            <p:nvPr/>
          </p:nvSpPr>
          <p:spPr>
            <a:xfrm>
              <a:off x="1568880" y="1083240"/>
              <a:ext cx="6211440" cy="852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710"/>
                </a:lnSpc>
              </a:pPr>
              <a:r>
                <a:rPr lang="en-US" sz="5500" b="0" strike="noStrike" spc="-1">
                  <a:solidFill>
                    <a:srgbClr val="FFFFFF"/>
                  </a:solidFill>
                  <a:latin typeface="Poppins Bold"/>
                </a:rPr>
                <a:t>RESULTS</a:t>
              </a:r>
              <a:endParaRPr lang="en-IN" sz="5500" b="0" strike="noStrike" spc="-1">
                <a:latin typeface="Arial"/>
              </a:endParaRPr>
            </a:p>
          </p:txBody>
        </p:sp>
      </p:grpSp>
      <p:sp>
        <p:nvSpPr>
          <p:cNvPr id="465" name="Freeform 14"/>
          <p:cNvSpPr/>
          <p:nvPr/>
        </p:nvSpPr>
        <p:spPr>
          <a:xfrm>
            <a:off x="-771120" y="6747840"/>
            <a:ext cx="5505480" cy="3223080"/>
          </a:xfrm>
          <a:custGeom>
            <a:avLst/>
            <a:gdLst/>
            <a:ahLst/>
            <a:cxnLst/>
            <a:rect l="l" t="t" r="r" b="b"/>
            <a:pathLst>
              <a:path w="5505900" h="3223454">
                <a:moveTo>
                  <a:pt x="0" y="0"/>
                </a:moveTo>
                <a:lnTo>
                  <a:pt x="5505901" y="0"/>
                </a:lnTo>
                <a:lnTo>
                  <a:pt x="5505901" y="3223454"/>
                </a:lnTo>
                <a:lnTo>
                  <a:pt x="0" y="3223454"/>
                </a:lnTo>
                <a:lnTo>
                  <a:pt x="0" y="0"/>
                </a:lnTo>
                <a:close/>
              </a:path>
            </a:pathLst>
          </a:custGeom>
          <a:blipFill rotWithShape="0">
            <a:blip r:embed="rId4">
              <a:alphaModFix amt="6000"/>
            </a:blip>
            <a:srcRect/>
            <a:stretch/>
          </a:blipFill>
          <a:ln w="0">
            <a:noFill/>
          </a:ln>
        </p:spPr>
        <p:style>
          <a:lnRef idx="0">
            <a:scrgbClr r="0" g="0" b="0"/>
          </a:lnRef>
          <a:fillRef idx="0">
            <a:scrgbClr r="0" g="0" b="0"/>
          </a:fillRef>
          <a:effectRef idx="0">
            <a:scrgbClr r="0" g="0" b="0"/>
          </a:effectRef>
          <a:fontRef idx="minor"/>
        </p:style>
      </p:sp>
      <p:pic>
        <p:nvPicPr>
          <p:cNvPr id="466" name="Picture 15"/>
          <p:cNvPicPr/>
          <p:nvPr/>
        </p:nvPicPr>
        <p:blipFill>
          <a:blip r:embed="rId5"/>
          <a:stretch/>
        </p:blipFill>
        <p:spPr>
          <a:xfrm>
            <a:off x="7618320" y="2113560"/>
            <a:ext cx="10320120" cy="7105680"/>
          </a:xfrm>
          <a:prstGeom prst="rect">
            <a:avLst/>
          </a:prstGeom>
          <a:ln w="0">
            <a:noFill/>
          </a:ln>
        </p:spPr>
      </p:pic>
      <p:grpSp>
        <p:nvGrpSpPr>
          <p:cNvPr id="467" name="Group 16"/>
          <p:cNvGrpSpPr/>
          <p:nvPr/>
        </p:nvGrpSpPr>
        <p:grpSpPr>
          <a:xfrm>
            <a:off x="10152000" y="2194560"/>
            <a:ext cx="6746040" cy="1445040"/>
            <a:chOff x="10152000" y="2194560"/>
            <a:chExt cx="6746040" cy="1445040"/>
          </a:xfrm>
        </p:grpSpPr>
        <p:sp>
          <p:nvSpPr>
            <p:cNvPr id="468" name="Freeform 17"/>
            <p:cNvSpPr/>
            <p:nvPr/>
          </p:nvSpPr>
          <p:spPr>
            <a:xfrm>
              <a:off x="10152000" y="2458440"/>
              <a:ext cx="6746040" cy="1180800"/>
            </a:xfrm>
            <a:custGeom>
              <a:avLst/>
              <a:gdLst/>
              <a:ahLst/>
              <a:cxnLst/>
              <a:rect l="l" t="t" r="r" b="b"/>
              <a:pathLst>
                <a:path w="1946750" h="340871">
                  <a:moveTo>
                    <a:pt x="0" y="0"/>
                  </a:moveTo>
                  <a:lnTo>
                    <a:pt x="1946750" y="0"/>
                  </a:lnTo>
                  <a:lnTo>
                    <a:pt x="1946750" y="340871"/>
                  </a:lnTo>
                  <a:lnTo>
                    <a:pt x="0" y="340871"/>
                  </a:lnTo>
                  <a:close/>
                </a:path>
              </a:pathLst>
            </a:custGeom>
            <a:solidFill>
              <a:srgbClr val="000000"/>
            </a:solidFill>
            <a:ln w="0">
              <a:noFill/>
            </a:ln>
          </p:spPr>
          <p:style>
            <a:lnRef idx="0">
              <a:scrgbClr r="0" g="0" b="0"/>
            </a:lnRef>
            <a:fillRef idx="0">
              <a:scrgbClr r="0" g="0" b="0"/>
            </a:fillRef>
            <a:effectRef idx="0">
              <a:scrgbClr r="0" g="0" b="0"/>
            </a:effectRef>
            <a:fontRef idx="minor"/>
          </p:style>
        </p:sp>
        <p:sp>
          <p:nvSpPr>
            <p:cNvPr id="469" name="TextBox 18"/>
            <p:cNvSpPr/>
            <p:nvPr/>
          </p:nvSpPr>
          <p:spPr>
            <a:xfrm>
              <a:off x="10152000" y="2194560"/>
              <a:ext cx="6746040" cy="144504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a:lnSpc>
                  <a:spcPts val="3756"/>
                </a:lnSpc>
              </a:pPr>
              <a:r>
                <a:rPr lang="en-US" sz="2690" b="0" strike="noStrike" spc="-1">
                  <a:solidFill>
                    <a:srgbClr val="FFFFFF"/>
                  </a:solidFill>
                  <a:latin typeface="Poppins"/>
                </a:rPr>
                <a:t>SIMPLE PROMPTING + RAG RESULT</a:t>
              </a:r>
              <a:endParaRPr lang="en-IN" sz="2690" b="0" strike="noStrike" spc="-1">
                <a:latin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470" name="Group 2"/>
          <p:cNvGrpSpPr/>
          <p:nvPr/>
        </p:nvGrpSpPr>
        <p:grpSpPr>
          <a:xfrm>
            <a:off x="1028880" y="1010160"/>
            <a:ext cx="1079640" cy="1079640"/>
            <a:chOff x="1028880" y="1010160"/>
            <a:chExt cx="1079640" cy="1079640"/>
          </a:xfrm>
        </p:grpSpPr>
        <p:sp>
          <p:nvSpPr>
            <p:cNvPr id="471" name="Freeform 3"/>
            <p:cNvSpPr/>
            <p:nvPr/>
          </p:nvSpPr>
          <p:spPr>
            <a:xfrm>
              <a:off x="1028880" y="1010160"/>
              <a:ext cx="1079640" cy="10796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grpSp>
        <p:nvGrpSpPr>
          <p:cNvPr id="472" name="Group 4"/>
          <p:cNvGrpSpPr/>
          <p:nvPr/>
        </p:nvGrpSpPr>
        <p:grpSpPr>
          <a:xfrm>
            <a:off x="17461800" y="9460800"/>
            <a:ext cx="1652040" cy="1652040"/>
            <a:chOff x="17461800" y="9460800"/>
            <a:chExt cx="1652040" cy="1652040"/>
          </a:xfrm>
        </p:grpSpPr>
        <p:sp>
          <p:nvSpPr>
            <p:cNvPr id="473" name="Freeform 5"/>
            <p:cNvSpPr/>
            <p:nvPr/>
          </p:nvSpPr>
          <p:spPr>
            <a:xfrm>
              <a:off x="17461800" y="946080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grpSp>
        <p:nvGrpSpPr>
          <p:cNvPr id="474" name="Group 6"/>
          <p:cNvGrpSpPr/>
          <p:nvPr/>
        </p:nvGrpSpPr>
        <p:grpSpPr>
          <a:xfrm>
            <a:off x="14425200" y="574560"/>
            <a:ext cx="3169440" cy="870480"/>
            <a:chOff x="14425200" y="574560"/>
            <a:chExt cx="3169440" cy="870480"/>
          </a:xfrm>
        </p:grpSpPr>
        <p:grpSp>
          <p:nvGrpSpPr>
            <p:cNvPr id="475" name="Group 7"/>
            <p:cNvGrpSpPr/>
            <p:nvPr/>
          </p:nvGrpSpPr>
          <p:grpSpPr>
            <a:xfrm>
              <a:off x="14601600" y="574560"/>
              <a:ext cx="2993040" cy="870480"/>
              <a:chOff x="14601600" y="574560"/>
              <a:chExt cx="2993040" cy="870480"/>
            </a:xfrm>
          </p:grpSpPr>
          <p:sp>
            <p:nvSpPr>
              <p:cNvPr id="476" name="Freeform 8"/>
              <p:cNvSpPr/>
              <p:nvPr/>
            </p:nvSpPr>
            <p:spPr>
              <a:xfrm>
                <a:off x="14601600" y="57456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477" name="Freeform 9"/>
            <p:cNvSpPr/>
            <p:nvPr/>
          </p:nvSpPr>
          <p:spPr>
            <a:xfrm>
              <a:off x="14425200" y="61848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478" name="TextBox 10"/>
            <p:cNvSpPr/>
            <p:nvPr/>
          </p:nvSpPr>
          <p:spPr>
            <a:xfrm>
              <a:off x="15416280" y="79092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sp>
        <p:nvSpPr>
          <p:cNvPr id="479" name="TextBox 11"/>
          <p:cNvSpPr/>
          <p:nvPr/>
        </p:nvSpPr>
        <p:spPr>
          <a:xfrm>
            <a:off x="1568880" y="1066680"/>
            <a:ext cx="6211440" cy="852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710"/>
              </a:lnSpc>
            </a:pPr>
            <a:r>
              <a:rPr lang="en-US" sz="5500" b="0" strike="noStrike" spc="-1">
                <a:solidFill>
                  <a:srgbClr val="FFFFFF"/>
                </a:solidFill>
                <a:latin typeface="Poppins Bold"/>
              </a:rPr>
              <a:t>SUMMARY</a:t>
            </a:r>
            <a:endParaRPr lang="en-IN" sz="5500" b="0" strike="noStrike" spc="-1">
              <a:latin typeface="Arial"/>
            </a:endParaRPr>
          </a:p>
        </p:txBody>
      </p:sp>
      <p:grpSp>
        <p:nvGrpSpPr>
          <p:cNvPr id="480" name="Group 12"/>
          <p:cNvGrpSpPr/>
          <p:nvPr/>
        </p:nvGrpSpPr>
        <p:grpSpPr>
          <a:xfrm>
            <a:off x="1432800" y="2728080"/>
            <a:ext cx="15694920" cy="6632640"/>
            <a:chOff x="1432800" y="2728080"/>
            <a:chExt cx="15694920" cy="6632640"/>
          </a:xfrm>
        </p:grpSpPr>
        <p:sp>
          <p:nvSpPr>
            <p:cNvPr id="481" name="Freeform 13"/>
            <p:cNvSpPr/>
            <p:nvPr/>
          </p:nvSpPr>
          <p:spPr>
            <a:xfrm>
              <a:off x="10146960" y="2728080"/>
              <a:ext cx="6849720" cy="2811600"/>
            </a:xfrm>
            <a:custGeom>
              <a:avLst/>
              <a:gdLst/>
              <a:ahLst/>
              <a:cxnLst/>
              <a:rect l="l" t="t" r="r" b="b"/>
              <a:pathLst>
                <a:path w="9133396" h="3749271">
                  <a:moveTo>
                    <a:pt x="0" y="0"/>
                  </a:moveTo>
                  <a:lnTo>
                    <a:pt x="9133395" y="0"/>
                  </a:lnTo>
                  <a:lnTo>
                    <a:pt x="9133395" y="3749271"/>
                  </a:lnTo>
                  <a:lnTo>
                    <a:pt x="0" y="3749271"/>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482" name="Freeform 14"/>
            <p:cNvSpPr/>
            <p:nvPr/>
          </p:nvSpPr>
          <p:spPr>
            <a:xfrm>
              <a:off x="1568880" y="2785320"/>
              <a:ext cx="7099920" cy="2914200"/>
            </a:xfrm>
            <a:custGeom>
              <a:avLst/>
              <a:gdLst/>
              <a:ahLst/>
              <a:cxnLst/>
              <a:rect l="l" t="t" r="r" b="b"/>
              <a:pathLst>
                <a:path w="9466960" h="3886200">
                  <a:moveTo>
                    <a:pt x="0" y="0"/>
                  </a:moveTo>
                  <a:lnTo>
                    <a:pt x="9466960" y="0"/>
                  </a:lnTo>
                  <a:lnTo>
                    <a:pt x="9466960" y="3886200"/>
                  </a:lnTo>
                  <a:lnTo>
                    <a:pt x="0" y="3886200"/>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483" name="Freeform 15"/>
            <p:cNvSpPr/>
            <p:nvPr/>
          </p:nvSpPr>
          <p:spPr>
            <a:xfrm>
              <a:off x="1432800" y="6446520"/>
              <a:ext cx="7099920" cy="2914200"/>
            </a:xfrm>
            <a:custGeom>
              <a:avLst/>
              <a:gdLst/>
              <a:ahLst/>
              <a:cxnLst/>
              <a:rect l="l" t="t" r="r" b="b"/>
              <a:pathLst>
                <a:path w="9466960" h="3886200">
                  <a:moveTo>
                    <a:pt x="0" y="0"/>
                  </a:moveTo>
                  <a:lnTo>
                    <a:pt x="9466960" y="0"/>
                  </a:lnTo>
                  <a:lnTo>
                    <a:pt x="9466960" y="3886200"/>
                  </a:lnTo>
                  <a:lnTo>
                    <a:pt x="0" y="3886200"/>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484" name="Freeform 16"/>
            <p:cNvSpPr/>
            <p:nvPr/>
          </p:nvSpPr>
          <p:spPr>
            <a:xfrm>
              <a:off x="10278000" y="6497640"/>
              <a:ext cx="6849720" cy="2811600"/>
            </a:xfrm>
            <a:custGeom>
              <a:avLst/>
              <a:gdLst/>
              <a:ahLst/>
              <a:cxnLst/>
              <a:rect l="l" t="t" r="r" b="b"/>
              <a:pathLst>
                <a:path w="9133396" h="3749271">
                  <a:moveTo>
                    <a:pt x="0" y="0"/>
                  </a:moveTo>
                  <a:lnTo>
                    <a:pt x="9133395" y="0"/>
                  </a:lnTo>
                  <a:lnTo>
                    <a:pt x="9133395" y="3749272"/>
                  </a:lnTo>
                  <a:lnTo>
                    <a:pt x="0" y="3749272"/>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grpSp>
      <p:grpSp>
        <p:nvGrpSpPr>
          <p:cNvPr id="485" name="Group 17"/>
          <p:cNvGrpSpPr/>
          <p:nvPr/>
        </p:nvGrpSpPr>
        <p:grpSpPr>
          <a:xfrm>
            <a:off x="1559880" y="3091680"/>
            <a:ext cx="14089320" cy="5957280"/>
            <a:chOff x="1559880" y="3091680"/>
            <a:chExt cx="14089320" cy="5957280"/>
          </a:xfrm>
        </p:grpSpPr>
        <p:grpSp>
          <p:nvGrpSpPr>
            <p:cNvPr id="486" name="Group 18"/>
            <p:cNvGrpSpPr/>
            <p:nvPr/>
          </p:nvGrpSpPr>
          <p:grpSpPr>
            <a:xfrm>
              <a:off x="12225240" y="3699000"/>
              <a:ext cx="2693160" cy="1535760"/>
              <a:chOff x="12225240" y="3699000"/>
              <a:chExt cx="2693160" cy="1535760"/>
            </a:xfrm>
          </p:grpSpPr>
          <p:sp>
            <p:nvSpPr>
              <p:cNvPr id="487" name="Freeform 19"/>
              <p:cNvSpPr/>
              <p:nvPr/>
            </p:nvSpPr>
            <p:spPr>
              <a:xfrm>
                <a:off x="12225240" y="3888360"/>
                <a:ext cx="2693160" cy="1346400"/>
              </a:xfrm>
              <a:custGeom>
                <a:avLst/>
                <a:gdLst/>
                <a:ahLst/>
                <a:cxnLst/>
                <a:rect l="l" t="t" r="r" b="b"/>
                <a:pathLst>
                  <a:path w="812800" h="406400">
                    <a:moveTo>
                      <a:pt x="146579" y="0"/>
                    </a:moveTo>
                    <a:lnTo>
                      <a:pt x="666221" y="0"/>
                    </a:lnTo>
                    <a:cubicBezTo>
                      <a:pt x="747174" y="0"/>
                      <a:pt x="812800" y="65626"/>
                      <a:pt x="812800" y="146579"/>
                    </a:cubicBezTo>
                    <a:lnTo>
                      <a:pt x="812800" y="259821"/>
                    </a:lnTo>
                    <a:cubicBezTo>
                      <a:pt x="812800" y="340774"/>
                      <a:pt x="747174" y="406400"/>
                      <a:pt x="666221" y="406400"/>
                    </a:cubicBezTo>
                    <a:lnTo>
                      <a:pt x="146579" y="406400"/>
                    </a:lnTo>
                    <a:cubicBezTo>
                      <a:pt x="65626" y="406400"/>
                      <a:pt x="0" y="340774"/>
                      <a:pt x="0" y="259821"/>
                    </a:cubicBezTo>
                    <a:lnTo>
                      <a:pt x="0" y="146579"/>
                    </a:lnTo>
                    <a:cubicBezTo>
                      <a:pt x="0" y="65626"/>
                      <a:pt x="65626" y="0"/>
                      <a:pt x="146579" y="0"/>
                    </a:cubicBez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488" name="TextBox 20"/>
              <p:cNvSpPr/>
              <p:nvPr/>
            </p:nvSpPr>
            <p:spPr>
              <a:xfrm>
                <a:off x="12225240" y="3699000"/>
                <a:ext cx="2693160" cy="1535760"/>
              </a:xfrm>
              <a:prstGeom prst="rect">
                <a:avLst/>
              </a:prstGeom>
              <a:noFill/>
              <a:ln w="0">
                <a:noFill/>
              </a:ln>
            </p:spPr>
            <p:style>
              <a:lnRef idx="0">
                <a:scrgbClr r="0" g="0" b="0"/>
              </a:lnRef>
              <a:fillRef idx="0">
                <a:scrgbClr r="0" g="0" b="0"/>
              </a:fillRef>
              <a:effectRef idx="0">
                <a:scrgbClr r="0" g="0" b="0"/>
              </a:effectRef>
              <a:fontRef idx="minor"/>
            </p:style>
            <p:txBody>
              <a:bodyPr lIns="44280" tIns="44280" rIns="44280" bIns="44280" anchor="ctr">
                <a:noAutofit/>
              </a:bodyPr>
              <a:lstStyle/>
              <a:p>
                <a:pPr algn="ctr">
                  <a:lnSpc>
                    <a:spcPts val="3220"/>
                  </a:lnSpc>
                </a:pPr>
                <a:r>
                  <a:rPr lang="en-US" sz="2300" b="0" strike="noStrike" spc="-1">
                    <a:solidFill>
                      <a:srgbClr val="000000"/>
                    </a:solidFill>
                    <a:latin typeface="Poppins Bold"/>
                  </a:rPr>
                  <a:t>GPT-3.5-TURBO</a:t>
                </a:r>
                <a:endParaRPr lang="en-IN" sz="2300" b="0" strike="noStrike" spc="-1">
                  <a:latin typeface="Arial"/>
                </a:endParaRPr>
              </a:p>
            </p:txBody>
          </p:sp>
        </p:grpSp>
        <p:sp>
          <p:nvSpPr>
            <p:cNvPr id="489" name="TextBox 21"/>
            <p:cNvSpPr/>
            <p:nvPr/>
          </p:nvSpPr>
          <p:spPr>
            <a:xfrm>
              <a:off x="11976840" y="3091680"/>
              <a:ext cx="3190320" cy="1023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031"/>
                </a:lnSpc>
              </a:pPr>
              <a:r>
                <a:rPr lang="en-US" sz="2880" b="0" strike="noStrike" spc="-1">
                  <a:solidFill>
                    <a:srgbClr val="FFFFFF"/>
                  </a:solidFill>
                  <a:latin typeface="Poppins Bold"/>
                </a:rPr>
                <a:t>TOOL RETRIEVER</a:t>
              </a:r>
              <a:endParaRPr lang="en-IN" sz="2880" b="0" strike="noStrike" spc="-1">
                <a:latin typeface="Arial"/>
              </a:endParaRPr>
            </a:p>
          </p:txBody>
        </p:sp>
        <p:sp>
          <p:nvSpPr>
            <p:cNvPr id="490" name="TextBox 22"/>
            <p:cNvSpPr/>
            <p:nvPr/>
          </p:nvSpPr>
          <p:spPr>
            <a:xfrm>
              <a:off x="2859480" y="3091680"/>
              <a:ext cx="4518360" cy="10609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178"/>
                </a:lnSpc>
              </a:pPr>
              <a:r>
                <a:rPr lang="en-US" sz="2990" b="0" strike="noStrike" spc="-1">
                  <a:solidFill>
                    <a:srgbClr val="FFFFFF"/>
                  </a:solidFill>
                  <a:latin typeface="Poppins Bold"/>
                </a:rPr>
                <a:t>EXAMPLE GENERATION</a:t>
              </a:r>
              <a:endParaRPr lang="en-IN" sz="2990" b="0" strike="noStrike" spc="-1">
                <a:latin typeface="Arial"/>
              </a:endParaRPr>
            </a:p>
          </p:txBody>
        </p:sp>
        <p:sp>
          <p:nvSpPr>
            <p:cNvPr id="491" name="TextBox 23"/>
            <p:cNvSpPr/>
            <p:nvPr/>
          </p:nvSpPr>
          <p:spPr>
            <a:xfrm>
              <a:off x="1559880" y="6933960"/>
              <a:ext cx="7244640" cy="530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178"/>
                </a:lnSpc>
              </a:pPr>
              <a:r>
                <a:rPr lang="en-US" sz="2990" b="0" strike="noStrike" spc="-1">
                  <a:solidFill>
                    <a:srgbClr val="FFFFFF"/>
                  </a:solidFill>
                  <a:latin typeface="Poppins Bold"/>
                </a:rPr>
                <a:t>EXAMPLE RETRIEVER</a:t>
              </a:r>
              <a:endParaRPr lang="en-IN" sz="2990" b="0" strike="noStrike" spc="-1">
                <a:latin typeface="Arial"/>
              </a:endParaRPr>
            </a:p>
          </p:txBody>
        </p:sp>
        <p:grpSp>
          <p:nvGrpSpPr>
            <p:cNvPr id="492" name="Group 24"/>
            <p:cNvGrpSpPr/>
            <p:nvPr/>
          </p:nvGrpSpPr>
          <p:grpSpPr>
            <a:xfrm>
              <a:off x="1972800" y="7424280"/>
              <a:ext cx="2791800" cy="1624680"/>
              <a:chOff x="1972800" y="7424280"/>
              <a:chExt cx="2791800" cy="1624680"/>
            </a:xfrm>
          </p:grpSpPr>
          <p:sp>
            <p:nvSpPr>
              <p:cNvPr id="493" name="Freeform 25"/>
              <p:cNvSpPr/>
              <p:nvPr/>
            </p:nvSpPr>
            <p:spPr>
              <a:xfrm>
                <a:off x="1972800" y="7653240"/>
                <a:ext cx="2791800" cy="1395720"/>
              </a:xfrm>
              <a:custGeom>
                <a:avLst/>
                <a:gdLst/>
                <a:ahLst/>
                <a:cxnLst/>
                <a:rect l="l" t="t" r="r" b="b"/>
                <a:pathLst>
                  <a:path w="812800" h="406400">
                    <a:moveTo>
                      <a:pt x="149733" y="0"/>
                    </a:moveTo>
                    <a:lnTo>
                      <a:pt x="663067" y="0"/>
                    </a:lnTo>
                    <a:cubicBezTo>
                      <a:pt x="745762" y="0"/>
                      <a:pt x="812800" y="67038"/>
                      <a:pt x="812800" y="149733"/>
                    </a:cubicBezTo>
                    <a:lnTo>
                      <a:pt x="812800" y="256667"/>
                    </a:lnTo>
                    <a:cubicBezTo>
                      <a:pt x="812800" y="339362"/>
                      <a:pt x="745762" y="406400"/>
                      <a:pt x="663067" y="406400"/>
                    </a:cubicBezTo>
                    <a:lnTo>
                      <a:pt x="149733" y="406400"/>
                    </a:lnTo>
                    <a:cubicBezTo>
                      <a:pt x="67038" y="406400"/>
                      <a:pt x="0" y="339362"/>
                      <a:pt x="0" y="256667"/>
                    </a:cubicBezTo>
                    <a:lnTo>
                      <a:pt x="0" y="149733"/>
                    </a:lnTo>
                    <a:cubicBezTo>
                      <a:pt x="0" y="67038"/>
                      <a:pt x="67038" y="0"/>
                      <a:pt x="149733" y="0"/>
                    </a:cubicBez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494" name="TextBox 26"/>
              <p:cNvSpPr/>
              <p:nvPr/>
            </p:nvSpPr>
            <p:spPr>
              <a:xfrm>
                <a:off x="1972800" y="7424280"/>
                <a:ext cx="2791800" cy="1624680"/>
              </a:xfrm>
              <a:prstGeom prst="rect">
                <a:avLst/>
              </a:prstGeom>
              <a:noFill/>
              <a:ln w="0">
                <a:noFill/>
              </a:ln>
            </p:spPr>
            <p:style>
              <a:lnRef idx="0">
                <a:scrgbClr r="0" g="0" b="0"/>
              </a:lnRef>
              <a:fillRef idx="0">
                <a:scrgbClr r="0" g="0" b="0"/>
              </a:fillRef>
              <a:effectRef idx="0">
                <a:scrgbClr r="0" g="0" b="0"/>
              </a:effectRef>
              <a:fontRef idx="minor"/>
            </p:style>
            <p:txBody>
              <a:bodyPr lIns="46080" tIns="46080" rIns="46080" bIns="46080" anchor="ctr">
                <a:noAutofit/>
              </a:bodyPr>
              <a:lstStyle/>
              <a:p>
                <a:pPr algn="ctr">
                  <a:lnSpc>
                    <a:spcPts val="3498"/>
                  </a:lnSpc>
                </a:pPr>
                <a:r>
                  <a:rPr lang="en-US" sz="2500" b="0" strike="noStrike" spc="-1">
                    <a:solidFill>
                      <a:srgbClr val="000000"/>
                    </a:solidFill>
                    <a:latin typeface="Poppins Bold"/>
                  </a:rPr>
                  <a:t>BI-ENCODER</a:t>
                </a:r>
                <a:endParaRPr lang="en-IN" sz="2500" b="0" strike="noStrike" spc="-1">
                  <a:latin typeface="Arial"/>
                </a:endParaRPr>
              </a:p>
              <a:p>
                <a:pPr algn="ctr">
                  <a:lnSpc>
                    <a:spcPts val="3220"/>
                  </a:lnSpc>
                </a:pPr>
                <a:r>
                  <a:rPr lang="en-US" sz="2300" b="0" strike="noStrike" spc="-1">
                    <a:solidFill>
                      <a:srgbClr val="000000"/>
                    </a:solidFill>
                    <a:latin typeface="Poppins Bold"/>
                  </a:rPr>
                  <a:t>BGE-LARGE</a:t>
                </a:r>
                <a:endParaRPr lang="en-IN" sz="2300" b="0" strike="noStrike" spc="-1">
                  <a:latin typeface="Arial"/>
                </a:endParaRPr>
              </a:p>
            </p:txBody>
          </p:sp>
        </p:grpSp>
        <p:grpSp>
          <p:nvGrpSpPr>
            <p:cNvPr id="495" name="Group 27"/>
            <p:cNvGrpSpPr/>
            <p:nvPr/>
          </p:nvGrpSpPr>
          <p:grpSpPr>
            <a:xfrm>
              <a:off x="5182200" y="7424280"/>
              <a:ext cx="2791800" cy="1624680"/>
              <a:chOff x="5182200" y="7424280"/>
              <a:chExt cx="2791800" cy="1624680"/>
            </a:xfrm>
          </p:grpSpPr>
          <p:sp>
            <p:nvSpPr>
              <p:cNvPr id="496" name="Freeform 28"/>
              <p:cNvSpPr/>
              <p:nvPr/>
            </p:nvSpPr>
            <p:spPr>
              <a:xfrm>
                <a:off x="5182200" y="7653240"/>
                <a:ext cx="2791800" cy="1395720"/>
              </a:xfrm>
              <a:custGeom>
                <a:avLst/>
                <a:gdLst/>
                <a:ahLst/>
                <a:cxnLst/>
                <a:rect l="l" t="t" r="r" b="b"/>
                <a:pathLst>
                  <a:path w="812800" h="406400">
                    <a:moveTo>
                      <a:pt x="149733" y="0"/>
                    </a:moveTo>
                    <a:lnTo>
                      <a:pt x="663067" y="0"/>
                    </a:lnTo>
                    <a:cubicBezTo>
                      <a:pt x="745762" y="0"/>
                      <a:pt x="812800" y="67038"/>
                      <a:pt x="812800" y="149733"/>
                    </a:cubicBezTo>
                    <a:lnTo>
                      <a:pt x="812800" y="256667"/>
                    </a:lnTo>
                    <a:cubicBezTo>
                      <a:pt x="812800" y="339362"/>
                      <a:pt x="745762" y="406400"/>
                      <a:pt x="663067" y="406400"/>
                    </a:cubicBezTo>
                    <a:lnTo>
                      <a:pt x="149733" y="406400"/>
                    </a:lnTo>
                    <a:cubicBezTo>
                      <a:pt x="67038" y="406400"/>
                      <a:pt x="0" y="339362"/>
                      <a:pt x="0" y="256667"/>
                    </a:cubicBezTo>
                    <a:lnTo>
                      <a:pt x="0" y="149733"/>
                    </a:lnTo>
                    <a:cubicBezTo>
                      <a:pt x="0" y="67038"/>
                      <a:pt x="67038" y="0"/>
                      <a:pt x="149733" y="0"/>
                    </a:cubicBez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497" name="TextBox 29"/>
              <p:cNvSpPr/>
              <p:nvPr/>
            </p:nvSpPr>
            <p:spPr>
              <a:xfrm>
                <a:off x="5182200" y="7424280"/>
                <a:ext cx="2791800" cy="1624680"/>
              </a:xfrm>
              <a:prstGeom prst="rect">
                <a:avLst/>
              </a:prstGeom>
              <a:noFill/>
              <a:ln w="0">
                <a:noFill/>
              </a:ln>
            </p:spPr>
            <p:style>
              <a:lnRef idx="0">
                <a:scrgbClr r="0" g="0" b="0"/>
              </a:lnRef>
              <a:fillRef idx="0">
                <a:scrgbClr r="0" g="0" b="0"/>
              </a:fillRef>
              <a:effectRef idx="0">
                <a:scrgbClr r="0" g="0" b="0"/>
              </a:effectRef>
              <a:fontRef idx="minor"/>
            </p:style>
            <p:txBody>
              <a:bodyPr lIns="46080" tIns="46080" rIns="46080" bIns="46080" anchor="ctr">
                <a:noAutofit/>
              </a:bodyPr>
              <a:lstStyle/>
              <a:p>
                <a:pPr algn="ctr">
                  <a:lnSpc>
                    <a:spcPts val="3498"/>
                  </a:lnSpc>
                </a:pPr>
                <a:r>
                  <a:rPr lang="en-US" sz="2500" b="0" strike="noStrike" spc="-1">
                    <a:solidFill>
                      <a:srgbClr val="000000"/>
                    </a:solidFill>
                    <a:latin typeface="Poppins Bold"/>
                  </a:rPr>
                  <a:t>CROSSENCODER</a:t>
                </a:r>
                <a:endParaRPr lang="en-IN" sz="2500" b="0" strike="noStrike" spc="-1">
                  <a:latin typeface="Arial"/>
                </a:endParaRPr>
              </a:p>
              <a:p>
                <a:pPr algn="ctr">
                  <a:lnSpc>
                    <a:spcPts val="3220"/>
                  </a:lnSpc>
                </a:pPr>
                <a:r>
                  <a:rPr lang="en-US" sz="2300" b="0" strike="noStrike" spc="-1">
                    <a:solidFill>
                      <a:srgbClr val="000000"/>
                    </a:solidFill>
                    <a:latin typeface="Poppins Bold"/>
                  </a:rPr>
                  <a:t>MINI-LM-L-12</a:t>
                </a:r>
                <a:endParaRPr lang="en-IN" sz="2300" b="0" strike="noStrike" spc="-1">
                  <a:latin typeface="Arial"/>
                </a:endParaRPr>
              </a:p>
            </p:txBody>
          </p:sp>
        </p:grpSp>
        <p:sp>
          <p:nvSpPr>
            <p:cNvPr id="498" name="TextBox 30"/>
            <p:cNvSpPr/>
            <p:nvPr/>
          </p:nvSpPr>
          <p:spPr>
            <a:xfrm>
              <a:off x="11494080" y="6745320"/>
              <a:ext cx="4155120" cy="1023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031"/>
                </a:lnSpc>
              </a:pPr>
              <a:r>
                <a:rPr lang="en-US" sz="2880" b="0" strike="noStrike" spc="-1">
                  <a:solidFill>
                    <a:srgbClr val="FFFFFF"/>
                  </a:solidFill>
                  <a:latin typeface="Poppins Bold"/>
                </a:rPr>
                <a:t>ANSWER GENERATION</a:t>
              </a:r>
              <a:endParaRPr lang="en-IN" sz="2880" b="0" strike="noStrike" spc="-1">
                <a:latin typeface="Arial"/>
              </a:endParaRPr>
            </a:p>
          </p:txBody>
        </p:sp>
        <p:grpSp>
          <p:nvGrpSpPr>
            <p:cNvPr id="499" name="Group 31"/>
            <p:cNvGrpSpPr/>
            <p:nvPr/>
          </p:nvGrpSpPr>
          <p:grpSpPr>
            <a:xfrm>
              <a:off x="3772080" y="3699000"/>
              <a:ext cx="2693160" cy="1535760"/>
              <a:chOff x="3772080" y="3699000"/>
              <a:chExt cx="2693160" cy="1535760"/>
            </a:xfrm>
          </p:grpSpPr>
          <p:sp>
            <p:nvSpPr>
              <p:cNvPr id="500" name="Freeform 32"/>
              <p:cNvSpPr/>
              <p:nvPr/>
            </p:nvSpPr>
            <p:spPr>
              <a:xfrm>
                <a:off x="3772080" y="3888360"/>
                <a:ext cx="2693160" cy="1346400"/>
              </a:xfrm>
              <a:custGeom>
                <a:avLst/>
                <a:gdLst/>
                <a:ahLst/>
                <a:cxnLst/>
                <a:rect l="l" t="t" r="r" b="b"/>
                <a:pathLst>
                  <a:path w="812800" h="406400">
                    <a:moveTo>
                      <a:pt x="146579" y="0"/>
                    </a:moveTo>
                    <a:lnTo>
                      <a:pt x="666221" y="0"/>
                    </a:lnTo>
                    <a:cubicBezTo>
                      <a:pt x="747174" y="0"/>
                      <a:pt x="812800" y="65626"/>
                      <a:pt x="812800" y="146579"/>
                    </a:cubicBezTo>
                    <a:lnTo>
                      <a:pt x="812800" y="259821"/>
                    </a:lnTo>
                    <a:cubicBezTo>
                      <a:pt x="812800" y="340774"/>
                      <a:pt x="747174" y="406400"/>
                      <a:pt x="666221" y="406400"/>
                    </a:cubicBezTo>
                    <a:lnTo>
                      <a:pt x="146579" y="406400"/>
                    </a:lnTo>
                    <a:cubicBezTo>
                      <a:pt x="65626" y="406400"/>
                      <a:pt x="0" y="340774"/>
                      <a:pt x="0" y="259821"/>
                    </a:cubicBezTo>
                    <a:lnTo>
                      <a:pt x="0" y="146579"/>
                    </a:lnTo>
                    <a:cubicBezTo>
                      <a:pt x="0" y="65626"/>
                      <a:pt x="65626" y="0"/>
                      <a:pt x="146579" y="0"/>
                    </a:cubicBez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501" name="TextBox 33"/>
              <p:cNvSpPr/>
              <p:nvPr/>
            </p:nvSpPr>
            <p:spPr>
              <a:xfrm>
                <a:off x="3772080" y="3699000"/>
                <a:ext cx="2693160" cy="1535760"/>
              </a:xfrm>
              <a:prstGeom prst="rect">
                <a:avLst/>
              </a:prstGeom>
              <a:noFill/>
              <a:ln w="0">
                <a:noFill/>
              </a:ln>
            </p:spPr>
            <p:style>
              <a:lnRef idx="0">
                <a:scrgbClr r="0" g="0" b="0"/>
              </a:lnRef>
              <a:fillRef idx="0">
                <a:scrgbClr r="0" g="0" b="0"/>
              </a:fillRef>
              <a:effectRef idx="0">
                <a:scrgbClr r="0" g="0" b="0"/>
              </a:effectRef>
              <a:fontRef idx="minor"/>
            </p:style>
            <p:txBody>
              <a:bodyPr lIns="44280" tIns="44280" rIns="44280" bIns="44280" anchor="ctr">
                <a:noAutofit/>
              </a:bodyPr>
              <a:lstStyle/>
              <a:p>
                <a:pPr algn="ctr">
                  <a:lnSpc>
                    <a:spcPts val="3220"/>
                  </a:lnSpc>
                </a:pPr>
                <a:r>
                  <a:rPr lang="en-US" sz="2300" b="0" strike="noStrike" spc="-1">
                    <a:solidFill>
                      <a:srgbClr val="000000"/>
                    </a:solidFill>
                    <a:latin typeface="Poppins Bold"/>
                  </a:rPr>
                  <a:t>GPT-4-TURBO</a:t>
                </a:r>
                <a:endParaRPr lang="en-IN" sz="2300" b="0" strike="noStrike" spc="-1">
                  <a:latin typeface="Arial"/>
                </a:endParaRPr>
              </a:p>
            </p:txBody>
          </p:sp>
        </p:grpSp>
        <p:grpSp>
          <p:nvGrpSpPr>
            <p:cNvPr id="502" name="Group 34"/>
            <p:cNvGrpSpPr/>
            <p:nvPr/>
          </p:nvGrpSpPr>
          <p:grpSpPr>
            <a:xfrm>
              <a:off x="12225240" y="7351920"/>
              <a:ext cx="2693160" cy="1535760"/>
              <a:chOff x="12225240" y="7351920"/>
              <a:chExt cx="2693160" cy="1535760"/>
            </a:xfrm>
          </p:grpSpPr>
          <p:sp>
            <p:nvSpPr>
              <p:cNvPr id="503" name="Freeform 35"/>
              <p:cNvSpPr/>
              <p:nvPr/>
            </p:nvSpPr>
            <p:spPr>
              <a:xfrm>
                <a:off x="12225240" y="7541280"/>
                <a:ext cx="2693160" cy="1346400"/>
              </a:xfrm>
              <a:custGeom>
                <a:avLst/>
                <a:gdLst/>
                <a:ahLst/>
                <a:cxnLst/>
                <a:rect l="l" t="t" r="r" b="b"/>
                <a:pathLst>
                  <a:path w="812800" h="406400">
                    <a:moveTo>
                      <a:pt x="146579" y="0"/>
                    </a:moveTo>
                    <a:lnTo>
                      <a:pt x="666221" y="0"/>
                    </a:lnTo>
                    <a:cubicBezTo>
                      <a:pt x="747174" y="0"/>
                      <a:pt x="812800" y="65626"/>
                      <a:pt x="812800" y="146579"/>
                    </a:cubicBezTo>
                    <a:lnTo>
                      <a:pt x="812800" y="259821"/>
                    </a:lnTo>
                    <a:cubicBezTo>
                      <a:pt x="812800" y="340774"/>
                      <a:pt x="747174" y="406400"/>
                      <a:pt x="666221" y="406400"/>
                    </a:cubicBezTo>
                    <a:lnTo>
                      <a:pt x="146579" y="406400"/>
                    </a:lnTo>
                    <a:cubicBezTo>
                      <a:pt x="65626" y="406400"/>
                      <a:pt x="0" y="340774"/>
                      <a:pt x="0" y="259821"/>
                    </a:cubicBezTo>
                    <a:lnTo>
                      <a:pt x="0" y="146579"/>
                    </a:lnTo>
                    <a:cubicBezTo>
                      <a:pt x="0" y="65626"/>
                      <a:pt x="65626" y="0"/>
                      <a:pt x="146579" y="0"/>
                    </a:cubicBez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504" name="TextBox 36"/>
              <p:cNvSpPr/>
              <p:nvPr/>
            </p:nvSpPr>
            <p:spPr>
              <a:xfrm>
                <a:off x="12225240" y="7351920"/>
                <a:ext cx="2693160" cy="1535760"/>
              </a:xfrm>
              <a:prstGeom prst="rect">
                <a:avLst/>
              </a:prstGeom>
              <a:noFill/>
              <a:ln w="0">
                <a:noFill/>
              </a:ln>
            </p:spPr>
            <p:style>
              <a:lnRef idx="0">
                <a:scrgbClr r="0" g="0" b="0"/>
              </a:lnRef>
              <a:fillRef idx="0">
                <a:scrgbClr r="0" g="0" b="0"/>
              </a:fillRef>
              <a:effectRef idx="0">
                <a:scrgbClr r="0" g="0" b="0"/>
              </a:effectRef>
              <a:fontRef idx="minor"/>
            </p:style>
            <p:txBody>
              <a:bodyPr lIns="44280" tIns="44280" rIns="44280" bIns="44280" anchor="ctr">
                <a:noAutofit/>
              </a:bodyPr>
              <a:lstStyle/>
              <a:p>
                <a:pPr algn="ctr">
                  <a:lnSpc>
                    <a:spcPts val="3220"/>
                  </a:lnSpc>
                </a:pPr>
                <a:r>
                  <a:rPr lang="en-US" sz="2300" b="0" strike="noStrike" spc="-1">
                    <a:solidFill>
                      <a:srgbClr val="000000"/>
                    </a:solidFill>
                    <a:latin typeface="Poppins Bold"/>
                  </a:rPr>
                  <a:t>GPT-4-TURBO</a:t>
                </a:r>
                <a:endParaRPr lang="en-IN" sz="2300" b="0" strike="noStrike" spc="-1">
                  <a:latin typeface="Arial"/>
                </a:endParaRPr>
              </a:p>
            </p:txBody>
          </p:sp>
        </p:grpSp>
      </p:grpSp>
      <p:sp>
        <p:nvSpPr>
          <p:cNvPr id="505" name="AutoShape 37"/>
          <p:cNvSpPr/>
          <p:nvPr/>
        </p:nvSpPr>
        <p:spPr>
          <a:xfrm>
            <a:off x="5118480" y="5699880"/>
            <a:ext cx="360" cy="746280"/>
          </a:xfrm>
          <a:prstGeom prst="line">
            <a:avLst/>
          </a:prstGeom>
          <a:ln w="38100">
            <a:solidFill>
              <a:srgbClr val="FFFFFF"/>
            </a:solidFill>
            <a:round/>
            <a:tailEnd type="arrow" w="med" len="sm"/>
          </a:ln>
        </p:spPr>
        <p:style>
          <a:lnRef idx="0">
            <a:scrgbClr r="0" g="0" b="0"/>
          </a:lnRef>
          <a:fillRef idx="0">
            <a:scrgbClr r="0" g="0" b="0"/>
          </a:fillRef>
          <a:effectRef idx="0">
            <a:scrgbClr r="0" g="0" b="0"/>
          </a:effectRef>
          <a:fontRef idx="minor"/>
        </p:style>
      </p:sp>
      <p:sp>
        <p:nvSpPr>
          <p:cNvPr id="506" name="AutoShape 38"/>
          <p:cNvSpPr/>
          <p:nvPr/>
        </p:nvSpPr>
        <p:spPr>
          <a:xfrm>
            <a:off x="13703040" y="5540040"/>
            <a:ext cx="360" cy="957600"/>
          </a:xfrm>
          <a:prstGeom prst="line">
            <a:avLst/>
          </a:prstGeom>
          <a:ln w="38100">
            <a:solidFill>
              <a:srgbClr val="FFFFFF"/>
            </a:solidFill>
            <a:round/>
            <a:tailEnd type="arrow" w="med" len="sm"/>
          </a:ln>
        </p:spPr>
        <p:style>
          <a:lnRef idx="0">
            <a:scrgbClr r="0" g="0" b="0"/>
          </a:lnRef>
          <a:fillRef idx="0">
            <a:scrgbClr r="0" g="0" b="0"/>
          </a:fillRef>
          <a:effectRef idx="0">
            <a:scrgbClr r="0" g="0" b="0"/>
          </a:effectRef>
          <a:fontRef idx="minor"/>
        </p:style>
      </p:sp>
      <p:sp>
        <p:nvSpPr>
          <p:cNvPr id="507" name="AutoShape 39"/>
          <p:cNvSpPr/>
          <p:nvPr/>
        </p:nvSpPr>
        <p:spPr>
          <a:xfrm>
            <a:off x="8532720" y="7903440"/>
            <a:ext cx="1745280" cy="360"/>
          </a:xfrm>
          <a:prstGeom prst="line">
            <a:avLst/>
          </a:prstGeom>
          <a:ln w="38100">
            <a:solidFill>
              <a:srgbClr val="FFFFFF"/>
            </a:solidFill>
            <a:round/>
            <a:tailEnd type="arrow" w="med" len="sm"/>
          </a:ln>
        </p:spPr>
        <p:style>
          <a:lnRef idx="0">
            <a:scrgbClr r="0" g="0" b="0"/>
          </a:lnRef>
          <a:fillRef idx="0">
            <a:scrgbClr r="0" g="0" b="0"/>
          </a:fillRef>
          <a:effectRef idx="0">
            <a:scrgbClr r="0" g="0" b="0"/>
          </a:effectRef>
          <a:fontRef idx="minor"/>
        </p:style>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508" name="Group 2"/>
          <p:cNvGrpSpPr/>
          <p:nvPr/>
        </p:nvGrpSpPr>
        <p:grpSpPr>
          <a:xfrm>
            <a:off x="17226000" y="7736760"/>
            <a:ext cx="1652040" cy="1652040"/>
            <a:chOff x="17226000" y="7736760"/>
            <a:chExt cx="1652040" cy="1652040"/>
          </a:xfrm>
        </p:grpSpPr>
        <p:sp>
          <p:nvSpPr>
            <p:cNvPr id="509" name="Freeform 3"/>
            <p:cNvSpPr/>
            <p:nvPr/>
          </p:nvSpPr>
          <p:spPr>
            <a:xfrm>
              <a:off x="17226000" y="773676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grpSp>
        <p:nvGrpSpPr>
          <p:cNvPr id="510" name="Group 4"/>
          <p:cNvGrpSpPr/>
          <p:nvPr/>
        </p:nvGrpSpPr>
        <p:grpSpPr>
          <a:xfrm>
            <a:off x="-1406880" y="0"/>
            <a:ext cx="3152520" cy="3152520"/>
            <a:chOff x="-1406880" y="0"/>
            <a:chExt cx="3152520" cy="3152520"/>
          </a:xfrm>
        </p:grpSpPr>
        <p:sp>
          <p:nvSpPr>
            <p:cNvPr id="511" name="Freeform 5"/>
            <p:cNvSpPr/>
            <p:nvPr/>
          </p:nvSpPr>
          <p:spPr>
            <a:xfrm>
              <a:off x="-1406880" y="0"/>
              <a:ext cx="3152520" cy="315252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512" name="TextBox 6"/>
          <p:cNvSpPr/>
          <p:nvPr/>
        </p:nvSpPr>
        <p:spPr>
          <a:xfrm>
            <a:off x="792720" y="1092960"/>
            <a:ext cx="9281880" cy="852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710"/>
              </a:lnSpc>
            </a:pPr>
            <a:r>
              <a:rPr lang="en-US" sz="5500" b="0" strike="noStrike" spc="-1">
                <a:solidFill>
                  <a:srgbClr val="FFFFFF"/>
                </a:solidFill>
                <a:latin typeface="Poppins Bold"/>
              </a:rPr>
              <a:t>FUTURE PROSPECTS</a:t>
            </a:r>
            <a:endParaRPr lang="en-IN" sz="5500" b="0" strike="noStrike" spc="-1">
              <a:latin typeface="Arial"/>
            </a:endParaRPr>
          </a:p>
        </p:txBody>
      </p:sp>
      <p:sp>
        <p:nvSpPr>
          <p:cNvPr id="513" name="TextBox 7"/>
          <p:cNvSpPr/>
          <p:nvPr/>
        </p:nvSpPr>
        <p:spPr>
          <a:xfrm>
            <a:off x="2745000" y="2600280"/>
            <a:ext cx="13380120" cy="1066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a:lnSpc>
                <a:spcPts val="4201"/>
              </a:lnSpc>
            </a:pPr>
            <a:r>
              <a:rPr lang="en-US" sz="3000" b="0" strike="noStrike" spc="-1">
                <a:solidFill>
                  <a:srgbClr val="FFFFFF"/>
                </a:solidFill>
                <a:latin typeface="Canva Sans"/>
              </a:rPr>
              <a:t>Addition of a human feedback system to expand the existing example set which includes the generated queries if they are approved by the user.</a:t>
            </a:r>
            <a:endParaRPr lang="en-IN" sz="3000" b="0" strike="noStrike" spc="-1">
              <a:latin typeface="Arial"/>
            </a:endParaRPr>
          </a:p>
        </p:txBody>
      </p:sp>
      <p:grpSp>
        <p:nvGrpSpPr>
          <p:cNvPr id="514" name="Group 8"/>
          <p:cNvGrpSpPr/>
          <p:nvPr/>
        </p:nvGrpSpPr>
        <p:grpSpPr>
          <a:xfrm>
            <a:off x="2759040" y="4314600"/>
            <a:ext cx="12769200" cy="4867920"/>
            <a:chOff x="2759040" y="4314600"/>
            <a:chExt cx="12769200" cy="4867920"/>
          </a:xfrm>
        </p:grpSpPr>
        <p:grpSp>
          <p:nvGrpSpPr>
            <p:cNvPr id="515" name="Group 9"/>
            <p:cNvGrpSpPr/>
            <p:nvPr/>
          </p:nvGrpSpPr>
          <p:grpSpPr>
            <a:xfrm>
              <a:off x="2759040" y="5958348"/>
              <a:ext cx="1918800" cy="1461612"/>
              <a:chOff x="2759040" y="5958348"/>
              <a:chExt cx="1918800" cy="1461612"/>
            </a:xfrm>
          </p:grpSpPr>
          <p:sp>
            <p:nvSpPr>
              <p:cNvPr id="516" name="Freeform 10"/>
              <p:cNvSpPr/>
              <p:nvPr/>
            </p:nvSpPr>
            <p:spPr>
              <a:xfrm>
                <a:off x="2759040" y="5958348"/>
                <a:ext cx="1918800" cy="1461612"/>
              </a:xfrm>
              <a:custGeom>
                <a:avLst/>
                <a:gdLst/>
                <a:ahLst/>
                <a:cxnLst/>
                <a:rect l="l" t="t" r="r" b="b"/>
                <a:pathLst>
                  <a:path w="505427" h="352414">
                    <a:moveTo>
                      <a:pt x="0" y="0"/>
                    </a:moveTo>
                    <a:lnTo>
                      <a:pt x="505427" y="0"/>
                    </a:lnTo>
                    <a:lnTo>
                      <a:pt x="505427" y="352414"/>
                    </a:lnTo>
                    <a:lnTo>
                      <a:pt x="0" y="352414"/>
                    </a:ln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517" name="TextBox 11"/>
              <p:cNvSpPr/>
              <p:nvPr/>
            </p:nvSpPr>
            <p:spPr>
              <a:xfrm>
                <a:off x="2759040" y="5977788"/>
                <a:ext cx="1918800" cy="1442172"/>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a:lnSpc>
                    <a:spcPts val="4198"/>
                  </a:lnSpc>
                </a:pPr>
                <a:r>
                  <a:rPr lang="en-US" sz="3000" b="1" strike="noStrike" spc="-1" dirty="0">
                    <a:solidFill>
                      <a:srgbClr val="FFFFFF"/>
                    </a:solidFill>
                    <a:latin typeface="Poppins"/>
                  </a:rPr>
                  <a:t>Example</a:t>
                </a:r>
                <a:endParaRPr lang="en-IN" sz="3000" b="1" strike="noStrike" spc="-1" dirty="0">
                  <a:latin typeface="Arial"/>
                </a:endParaRPr>
              </a:p>
              <a:p>
                <a:pPr algn="ctr">
                  <a:lnSpc>
                    <a:spcPts val="4198"/>
                  </a:lnSpc>
                </a:pPr>
                <a:r>
                  <a:rPr lang="en-US" sz="3000" b="1" strike="noStrike" spc="-1" dirty="0">
                    <a:solidFill>
                      <a:srgbClr val="FFFFFF"/>
                    </a:solidFill>
                    <a:latin typeface="Poppins"/>
                  </a:rPr>
                  <a:t>Set</a:t>
                </a:r>
                <a:endParaRPr lang="en-IN" sz="3000" b="1" strike="noStrike" spc="-1" dirty="0">
                  <a:latin typeface="Arial"/>
                </a:endParaRPr>
              </a:p>
            </p:txBody>
          </p:sp>
        </p:grpSp>
        <p:grpSp>
          <p:nvGrpSpPr>
            <p:cNvPr id="518" name="Group 12"/>
            <p:cNvGrpSpPr/>
            <p:nvPr/>
          </p:nvGrpSpPr>
          <p:grpSpPr>
            <a:xfrm>
              <a:off x="5938920" y="5708880"/>
              <a:ext cx="2122560" cy="2122560"/>
              <a:chOff x="5938920" y="5708880"/>
              <a:chExt cx="2122560" cy="2122560"/>
            </a:xfrm>
          </p:grpSpPr>
          <p:sp>
            <p:nvSpPr>
              <p:cNvPr id="519" name="Freeform 13"/>
              <p:cNvSpPr/>
              <p:nvPr/>
            </p:nvSpPr>
            <p:spPr>
              <a:xfrm>
                <a:off x="5938920" y="5708880"/>
                <a:ext cx="2122560" cy="212256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520" name="TextBox 14"/>
              <p:cNvSpPr/>
              <p:nvPr/>
            </p:nvSpPr>
            <p:spPr>
              <a:xfrm>
                <a:off x="6138000" y="5922720"/>
                <a:ext cx="1724400" cy="170964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a:lnSpc>
                    <a:spcPts val="4201"/>
                  </a:lnSpc>
                </a:pPr>
                <a:r>
                  <a:rPr lang="en-US" sz="3000" b="1" strike="noStrike" spc="-1" dirty="0">
                    <a:solidFill>
                      <a:srgbClr val="FFFFFF"/>
                    </a:solidFill>
                    <a:latin typeface="Poppins"/>
                  </a:rPr>
                  <a:t>Pipeline</a:t>
                </a:r>
                <a:endParaRPr lang="en-IN" sz="3000" b="1" strike="noStrike" spc="-1" dirty="0">
                  <a:latin typeface="Arial"/>
                </a:endParaRPr>
              </a:p>
            </p:txBody>
          </p:sp>
        </p:grpSp>
        <p:grpSp>
          <p:nvGrpSpPr>
            <p:cNvPr id="521" name="Group 15"/>
            <p:cNvGrpSpPr/>
            <p:nvPr/>
          </p:nvGrpSpPr>
          <p:grpSpPr>
            <a:xfrm>
              <a:off x="9318960" y="6120360"/>
              <a:ext cx="1918800" cy="1337760"/>
              <a:chOff x="9318960" y="6120360"/>
              <a:chExt cx="1918800" cy="1337760"/>
            </a:xfrm>
          </p:grpSpPr>
          <p:sp>
            <p:nvSpPr>
              <p:cNvPr id="522" name="Freeform 16"/>
              <p:cNvSpPr/>
              <p:nvPr/>
            </p:nvSpPr>
            <p:spPr>
              <a:xfrm>
                <a:off x="9318960" y="6120360"/>
                <a:ext cx="1918800" cy="1337760"/>
              </a:xfrm>
              <a:custGeom>
                <a:avLst/>
                <a:gdLst/>
                <a:ahLst/>
                <a:cxnLst/>
                <a:rect l="l" t="t" r="r" b="b"/>
                <a:pathLst>
                  <a:path w="505427" h="352414">
                    <a:moveTo>
                      <a:pt x="0" y="0"/>
                    </a:moveTo>
                    <a:lnTo>
                      <a:pt x="505427" y="0"/>
                    </a:lnTo>
                    <a:lnTo>
                      <a:pt x="505427" y="352414"/>
                    </a:lnTo>
                    <a:lnTo>
                      <a:pt x="0" y="352414"/>
                    </a:lnTo>
                    <a:close/>
                  </a:path>
                </a:pathLst>
              </a:custGeom>
              <a:solidFill>
                <a:srgbClr val="E14761"/>
              </a:solidFill>
              <a:ln w="0">
                <a:noFill/>
              </a:ln>
            </p:spPr>
            <p:style>
              <a:lnRef idx="0">
                <a:scrgbClr r="0" g="0" b="0"/>
              </a:lnRef>
              <a:fillRef idx="0">
                <a:scrgbClr r="0" g="0" b="0"/>
              </a:fillRef>
              <a:effectRef idx="0">
                <a:scrgbClr r="0" g="0" b="0"/>
              </a:effectRef>
              <a:fontRef idx="minor"/>
            </p:style>
            <p:txBody>
              <a:bodyPr/>
              <a:lstStyle/>
              <a:p>
                <a:endParaRPr lang="en-IN" dirty="0"/>
              </a:p>
            </p:txBody>
          </p:sp>
          <p:sp>
            <p:nvSpPr>
              <p:cNvPr id="523" name="TextBox 17"/>
              <p:cNvSpPr/>
              <p:nvPr/>
            </p:nvSpPr>
            <p:spPr>
              <a:xfrm>
                <a:off x="9318960" y="6120360"/>
                <a:ext cx="1918800" cy="133776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a:lnSpc>
                    <a:spcPts val="4198"/>
                  </a:lnSpc>
                </a:pPr>
                <a:r>
                  <a:rPr lang="en-US" sz="3000" b="1" strike="noStrike" spc="-1" dirty="0">
                    <a:solidFill>
                      <a:srgbClr val="FFFFFF"/>
                    </a:solidFill>
                    <a:latin typeface="Poppins"/>
                  </a:rPr>
                  <a:t>Answer</a:t>
                </a:r>
                <a:endParaRPr lang="en-IN" sz="3000" b="1" strike="noStrike" spc="-1" dirty="0">
                  <a:latin typeface="Arial"/>
                </a:endParaRPr>
              </a:p>
            </p:txBody>
          </p:sp>
        </p:grpSp>
        <p:grpSp>
          <p:nvGrpSpPr>
            <p:cNvPr id="524" name="Group 18"/>
            <p:cNvGrpSpPr/>
            <p:nvPr/>
          </p:nvGrpSpPr>
          <p:grpSpPr>
            <a:xfrm>
              <a:off x="5383800" y="8359200"/>
              <a:ext cx="3232440" cy="823320"/>
              <a:chOff x="5383800" y="8359200"/>
              <a:chExt cx="3232440" cy="823320"/>
            </a:xfrm>
          </p:grpSpPr>
          <p:sp>
            <p:nvSpPr>
              <p:cNvPr id="525" name="Freeform 19"/>
              <p:cNvSpPr/>
              <p:nvPr/>
            </p:nvSpPr>
            <p:spPr>
              <a:xfrm>
                <a:off x="5383800" y="8359200"/>
                <a:ext cx="3232440" cy="823320"/>
              </a:xfrm>
              <a:custGeom>
                <a:avLst/>
                <a:gdLst/>
                <a:ahLst/>
                <a:cxnLst/>
                <a:rect l="l" t="t" r="r" b="b"/>
                <a:pathLst>
                  <a:path w="851450" h="216947">
                    <a:moveTo>
                      <a:pt x="108474" y="0"/>
                    </a:moveTo>
                    <a:lnTo>
                      <a:pt x="742977" y="0"/>
                    </a:lnTo>
                    <a:cubicBezTo>
                      <a:pt x="802885" y="0"/>
                      <a:pt x="851450" y="48565"/>
                      <a:pt x="851450" y="108474"/>
                    </a:cubicBezTo>
                    <a:lnTo>
                      <a:pt x="851450" y="108474"/>
                    </a:lnTo>
                    <a:cubicBezTo>
                      <a:pt x="851450" y="137243"/>
                      <a:pt x="840022" y="164833"/>
                      <a:pt x="819679" y="185176"/>
                    </a:cubicBezTo>
                    <a:cubicBezTo>
                      <a:pt x="799336" y="205519"/>
                      <a:pt x="771745" y="216947"/>
                      <a:pt x="742977" y="216947"/>
                    </a:cubicBezTo>
                    <a:lnTo>
                      <a:pt x="108474" y="216947"/>
                    </a:lnTo>
                    <a:cubicBezTo>
                      <a:pt x="79705" y="216947"/>
                      <a:pt x="52114" y="205519"/>
                      <a:pt x="31771" y="185176"/>
                    </a:cubicBezTo>
                    <a:cubicBezTo>
                      <a:pt x="11428" y="164833"/>
                      <a:pt x="0" y="137243"/>
                      <a:pt x="0" y="108474"/>
                    </a:cubicBezTo>
                    <a:lnTo>
                      <a:pt x="0" y="108474"/>
                    </a:lnTo>
                    <a:cubicBezTo>
                      <a:pt x="0" y="79705"/>
                      <a:pt x="11428" y="52114"/>
                      <a:pt x="31771" y="31771"/>
                    </a:cubicBezTo>
                    <a:cubicBezTo>
                      <a:pt x="52114" y="11428"/>
                      <a:pt x="79705" y="0"/>
                      <a:pt x="108474" y="0"/>
                    </a:cubicBez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526" name="TextBox 20"/>
              <p:cNvSpPr/>
              <p:nvPr/>
            </p:nvSpPr>
            <p:spPr>
              <a:xfrm>
                <a:off x="5383800" y="8359200"/>
                <a:ext cx="3232440" cy="82332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a:lnSpc>
                    <a:spcPts val="4201"/>
                  </a:lnSpc>
                </a:pPr>
                <a:r>
                  <a:rPr lang="en-US" sz="3000" b="1" strike="noStrike" spc="-1" dirty="0">
                    <a:solidFill>
                      <a:srgbClr val="FFFFFF"/>
                    </a:solidFill>
                    <a:latin typeface="Poppins"/>
                  </a:rPr>
                  <a:t>User Query</a:t>
                </a:r>
                <a:endParaRPr lang="en-IN" sz="3000" b="1" strike="noStrike" spc="-1" dirty="0">
                  <a:latin typeface="Arial"/>
                </a:endParaRPr>
              </a:p>
            </p:txBody>
          </p:sp>
        </p:grpSp>
        <p:sp>
          <p:nvSpPr>
            <p:cNvPr id="527" name="AutoShape 21"/>
            <p:cNvSpPr/>
            <p:nvPr/>
          </p:nvSpPr>
          <p:spPr>
            <a:xfrm>
              <a:off x="4677840" y="6770160"/>
              <a:ext cx="1261080" cy="360"/>
            </a:xfrm>
            <a:prstGeom prst="line">
              <a:avLst/>
            </a:prstGeom>
            <a:ln w="50800">
              <a:solidFill>
                <a:srgbClr val="FFFFFF"/>
              </a:solidFill>
              <a:round/>
              <a:tailEnd type="arrow" w="med" len="sm"/>
            </a:ln>
          </p:spPr>
          <p:style>
            <a:lnRef idx="0">
              <a:scrgbClr r="0" g="0" b="0"/>
            </a:lnRef>
            <a:fillRef idx="0">
              <a:scrgbClr r="0" g="0" b="0"/>
            </a:fillRef>
            <a:effectRef idx="0">
              <a:scrgbClr r="0" g="0" b="0"/>
            </a:effectRef>
            <a:fontRef idx="minor"/>
          </p:style>
        </p:sp>
        <p:sp>
          <p:nvSpPr>
            <p:cNvPr id="528" name="AutoShape 22"/>
            <p:cNvSpPr/>
            <p:nvPr/>
          </p:nvSpPr>
          <p:spPr>
            <a:xfrm>
              <a:off x="8061480" y="6789240"/>
              <a:ext cx="1257480" cy="360"/>
            </a:xfrm>
            <a:prstGeom prst="line">
              <a:avLst/>
            </a:prstGeom>
            <a:ln w="50800">
              <a:solidFill>
                <a:srgbClr val="FFFFFF"/>
              </a:solidFill>
              <a:round/>
              <a:tailEnd type="arrow" w="med" len="sm"/>
            </a:ln>
          </p:spPr>
          <p:style>
            <a:lnRef idx="0">
              <a:scrgbClr r="0" g="0" b="0"/>
            </a:lnRef>
            <a:fillRef idx="0">
              <a:scrgbClr r="0" g="0" b="0"/>
            </a:fillRef>
            <a:effectRef idx="0">
              <a:scrgbClr r="0" g="0" b="0"/>
            </a:effectRef>
            <a:fontRef idx="minor"/>
          </p:style>
        </p:sp>
        <p:sp>
          <p:nvSpPr>
            <p:cNvPr id="529" name="AutoShape 23"/>
            <p:cNvSpPr/>
            <p:nvPr/>
          </p:nvSpPr>
          <p:spPr>
            <a:xfrm flipV="1">
              <a:off x="7000200" y="7831440"/>
              <a:ext cx="360" cy="546480"/>
            </a:xfrm>
            <a:prstGeom prst="line">
              <a:avLst/>
            </a:prstGeom>
            <a:ln w="50800">
              <a:solidFill>
                <a:srgbClr val="FFFFFF"/>
              </a:solidFill>
              <a:round/>
              <a:tailEnd type="arrow" w="med" len="sm"/>
            </a:ln>
          </p:spPr>
          <p:style>
            <a:lnRef idx="0">
              <a:scrgbClr r="0" g="0" b="0"/>
            </a:lnRef>
            <a:fillRef idx="0">
              <a:scrgbClr r="0" g="0" b="0"/>
            </a:fillRef>
            <a:effectRef idx="0">
              <a:scrgbClr r="0" g="0" b="0"/>
            </a:effectRef>
            <a:fontRef idx="minor"/>
          </p:style>
        </p:sp>
        <p:sp>
          <p:nvSpPr>
            <p:cNvPr id="530" name="AutoShape 24"/>
            <p:cNvSpPr/>
            <p:nvPr/>
          </p:nvSpPr>
          <p:spPr>
            <a:xfrm>
              <a:off x="11237760" y="6732000"/>
              <a:ext cx="1384560" cy="19080"/>
            </a:xfrm>
            <a:prstGeom prst="line">
              <a:avLst/>
            </a:prstGeom>
            <a:ln w="50800">
              <a:solidFill>
                <a:srgbClr val="FFFFFF"/>
              </a:solidFill>
              <a:round/>
              <a:tailEnd type="arrow" w="med" len="sm"/>
            </a:ln>
          </p:spPr>
          <p:style>
            <a:lnRef idx="0">
              <a:scrgbClr r="0" g="0" b="0"/>
            </a:lnRef>
            <a:fillRef idx="0">
              <a:scrgbClr r="0" g="0" b="0"/>
            </a:fillRef>
            <a:effectRef idx="0">
              <a:scrgbClr r="0" g="0" b="0"/>
            </a:effectRef>
            <a:fontRef idx="minor"/>
          </p:style>
        </p:sp>
        <p:grpSp>
          <p:nvGrpSpPr>
            <p:cNvPr id="531" name="Group 25"/>
            <p:cNvGrpSpPr/>
            <p:nvPr/>
          </p:nvGrpSpPr>
          <p:grpSpPr>
            <a:xfrm>
              <a:off x="12622320" y="5368680"/>
              <a:ext cx="2905920" cy="2905920"/>
              <a:chOff x="12622320" y="5368680"/>
              <a:chExt cx="2905920" cy="2905920"/>
            </a:xfrm>
          </p:grpSpPr>
          <p:sp>
            <p:nvSpPr>
              <p:cNvPr id="532" name="Freeform 26"/>
              <p:cNvSpPr/>
              <p:nvPr/>
            </p:nvSpPr>
            <p:spPr>
              <a:xfrm>
                <a:off x="12622320" y="5368680"/>
                <a:ext cx="2905920" cy="290592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533" name="TextBox 27"/>
              <p:cNvSpPr/>
              <p:nvPr/>
            </p:nvSpPr>
            <p:spPr>
              <a:xfrm>
                <a:off x="13122000" y="5922720"/>
                <a:ext cx="1906920" cy="185256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a:lnSpc>
                    <a:spcPts val="3920"/>
                  </a:lnSpc>
                </a:pPr>
                <a:r>
                  <a:rPr lang="en-US" sz="2800" b="1" strike="noStrike" spc="-1" dirty="0">
                    <a:solidFill>
                      <a:srgbClr val="FFFFFF"/>
                    </a:solidFill>
                    <a:latin typeface="Poppins"/>
                  </a:rPr>
                  <a:t>If approved</a:t>
                </a:r>
                <a:endParaRPr lang="en-IN" sz="2800" b="1" strike="noStrike" spc="-1" dirty="0">
                  <a:latin typeface="Arial"/>
                </a:endParaRPr>
              </a:p>
            </p:txBody>
          </p:sp>
        </p:grpSp>
        <p:sp>
          <p:nvSpPr>
            <p:cNvPr id="534" name="AutoShape 28"/>
            <p:cNvSpPr/>
            <p:nvPr/>
          </p:nvSpPr>
          <p:spPr>
            <a:xfrm flipV="1">
              <a:off x="14075640" y="4314600"/>
              <a:ext cx="360" cy="1035000"/>
            </a:xfrm>
            <a:prstGeom prst="line">
              <a:avLst/>
            </a:prstGeom>
            <a:ln w="50800">
              <a:solidFill>
                <a:srgbClr val="FFFFFF"/>
              </a:solidFill>
              <a:round/>
            </a:ln>
          </p:spPr>
          <p:style>
            <a:lnRef idx="0">
              <a:scrgbClr r="0" g="0" b="0"/>
            </a:lnRef>
            <a:fillRef idx="0">
              <a:scrgbClr r="0" g="0" b="0"/>
            </a:fillRef>
            <a:effectRef idx="0">
              <a:scrgbClr r="0" g="0" b="0"/>
            </a:effectRef>
            <a:fontRef idx="minor"/>
          </p:style>
        </p:sp>
        <p:sp>
          <p:nvSpPr>
            <p:cNvPr id="535" name="AutoShape 29"/>
            <p:cNvSpPr/>
            <p:nvPr/>
          </p:nvSpPr>
          <p:spPr>
            <a:xfrm>
              <a:off x="3718440" y="4333680"/>
              <a:ext cx="10357200" cy="360"/>
            </a:xfrm>
            <a:prstGeom prst="line">
              <a:avLst/>
            </a:prstGeom>
            <a:ln w="50800">
              <a:solidFill>
                <a:srgbClr val="FFFFFF"/>
              </a:solidFill>
              <a:round/>
            </a:ln>
          </p:spPr>
          <p:style>
            <a:lnRef idx="0">
              <a:scrgbClr r="0" g="0" b="0"/>
            </a:lnRef>
            <a:fillRef idx="0">
              <a:scrgbClr r="0" g="0" b="0"/>
            </a:fillRef>
            <a:effectRef idx="0">
              <a:scrgbClr r="0" g="0" b="0"/>
            </a:effectRef>
            <a:fontRef idx="minor"/>
          </p:style>
        </p:sp>
        <p:sp>
          <p:nvSpPr>
            <p:cNvPr id="536" name="AutoShape 30"/>
            <p:cNvSpPr/>
            <p:nvPr/>
          </p:nvSpPr>
          <p:spPr>
            <a:xfrm>
              <a:off x="3718440" y="4314600"/>
              <a:ext cx="360" cy="1767240"/>
            </a:xfrm>
            <a:prstGeom prst="line">
              <a:avLst/>
            </a:prstGeom>
            <a:ln w="50800">
              <a:solidFill>
                <a:srgbClr val="FFFFFF"/>
              </a:solidFill>
              <a:round/>
              <a:tailEnd type="arrow" w="med" len="sm"/>
            </a:ln>
          </p:spPr>
          <p:style>
            <a:lnRef idx="0">
              <a:scrgbClr r="0" g="0" b="0"/>
            </a:lnRef>
            <a:fillRef idx="0">
              <a:scrgbClr r="0" g="0" b="0"/>
            </a:fillRef>
            <a:effectRef idx="0">
              <a:scrgbClr r="0" g="0" b="0"/>
            </a:effectRef>
            <a:fontRef idx="minor"/>
          </p:style>
        </p:sp>
      </p:grpSp>
      <p:grpSp>
        <p:nvGrpSpPr>
          <p:cNvPr id="537" name="Group 31"/>
          <p:cNvGrpSpPr/>
          <p:nvPr/>
        </p:nvGrpSpPr>
        <p:grpSpPr>
          <a:xfrm>
            <a:off x="14425200" y="574560"/>
            <a:ext cx="3169440" cy="870480"/>
            <a:chOff x="14425200" y="574560"/>
            <a:chExt cx="3169440" cy="870480"/>
          </a:xfrm>
        </p:grpSpPr>
        <p:grpSp>
          <p:nvGrpSpPr>
            <p:cNvPr id="538" name="Group 32"/>
            <p:cNvGrpSpPr/>
            <p:nvPr/>
          </p:nvGrpSpPr>
          <p:grpSpPr>
            <a:xfrm>
              <a:off x="14601600" y="574560"/>
              <a:ext cx="2993040" cy="870480"/>
              <a:chOff x="14601600" y="574560"/>
              <a:chExt cx="2993040" cy="870480"/>
            </a:xfrm>
          </p:grpSpPr>
          <p:sp>
            <p:nvSpPr>
              <p:cNvPr id="539" name="Freeform 33"/>
              <p:cNvSpPr/>
              <p:nvPr/>
            </p:nvSpPr>
            <p:spPr>
              <a:xfrm>
                <a:off x="14601600" y="57456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540" name="Freeform 34"/>
            <p:cNvSpPr/>
            <p:nvPr/>
          </p:nvSpPr>
          <p:spPr>
            <a:xfrm>
              <a:off x="14425200" y="61848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541" name="TextBox 35"/>
            <p:cNvSpPr/>
            <p:nvPr/>
          </p:nvSpPr>
          <p:spPr>
            <a:xfrm>
              <a:off x="15416280" y="79092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542" name="Group 2"/>
          <p:cNvGrpSpPr/>
          <p:nvPr/>
        </p:nvGrpSpPr>
        <p:grpSpPr>
          <a:xfrm>
            <a:off x="17461800" y="9460800"/>
            <a:ext cx="1652040" cy="1652040"/>
            <a:chOff x="17461800" y="9460800"/>
            <a:chExt cx="1652040" cy="1652040"/>
          </a:xfrm>
        </p:grpSpPr>
        <p:sp>
          <p:nvSpPr>
            <p:cNvPr id="543" name="Freeform 3"/>
            <p:cNvSpPr/>
            <p:nvPr/>
          </p:nvSpPr>
          <p:spPr>
            <a:xfrm>
              <a:off x="17461800" y="946080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544" name="Freeform 4"/>
          <p:cNvSpPr/>
          <p:nvPr/>
        </p:nvSpPr>
        <p:spPr>
          <a:xfrm>
            <a:off x="-771120" y="6747840"/>
            <a:ext cx="5505480" cy="3223080"/>
          </a:xfrm>
          <a:custGeom>
            <a:avLst/>
            <a:gdLst/>
            <a:ahLst/>
            <a:cxnLst/>
            <a:rect l="l" t="t" r="r" b="b"/>
            <a:pathLst>
              <a:path w="5505900" h="3223454">
                <a:moveTo>
                  <a:pt x="0" y="0"/>
                </a:moveTo>
                <a:lnTo>
                  <a:pt x="5505901" y="0"/>
                </a:lnTo>
                <a:lnTo>
                  <a:pt x="5505901" y="3223454"/>
                </a:lnTo>
                <a:lnTo>
                  <a:pt x="0" y="3223454"/>
                </a:lnTo>
                <a:lnTo>
                  <a:pt x="0" y="0"/>
                </a:lnTo>
                <a:close/>
              </a:path>
            </a:pathLst>
          </a:custGeom>
          <a:blipFill rotWithShape="0">
            <a:blip r:embed="rId4">
              <a:alphaModFix amt="6000"/>
            </a:blip>
            <a:srcRect/>
            <a:stretch/>
          </a:blipFill>
          <a:ln w="0">
            <a:noFill/>
          </a:ln>
        </p:spPr>
        <p:style>
          <a:lnRef idx="0">
            <a:scrgbClr r="0" g="0" b="0"/>
          </a:lnRef>
          <a:fillRef idx="0">
            <a:scrgbClr r="0" g="0" b="0"/>
          </a:fillRef>
          <a:effectRef idx="0">
            <a:scrgbClr r="0" g="0" b="0"/>
          </a:effectRef>
          <a:fontRef idx="minor"/>
        </p:style>
      </p:sp>
      <p:grpSp>
        <p:nvGrpSpPr>
          <p:cNvPr id="545" name="Group 5"/>
          <p:cNvGrpSpPr/>
          <p:nvPr/>
        </p:nvGrpSpPr>
        <p:grpSpPr>
          <a:xfrm>
            <a:off x="14425200" y="574560"/>
            <a:ext cx="3169440" cy="870480"/>
            <a:chOff x="14425200" y="574560"/>
            <a:chExt cx="3169440" cy="870480"/>
          </a:xfrm>
        </p:grpSpPr>
        <p:grpSp>
          <p:nvGrpSpPr>
            <p:cNvPr id="546" name="Group 6"/>
            <p:cNvGrpSpPr/>
            <p:nvPr/>
          </p:nvGrpSpPr>
          <p:grpSpPr>
            <a:xfrm>
              <a:off x="14601600" y="574560"/>
              <a:ext cx="2993040" cy="870480"/>
              <a:chOff x="14601600" y="574560"/>
              <a:chExt cx="2993040" cy="870480"/>
            </a:xfrm>
          </p:grpSpPr>
          <p:sp>
            <p:nvSpPr>
              <p:cNvPr id="547" name="Freeform 7"/>
              <p:cNvSpPr/>
              <p:nvPr/>
            </p:nvSpPr>
            <p:spPr>
              <a:xfrm>
                <a:off x="14601600" y="57456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548" name="Freeform 8"/>
            <p:cNvSpPr/>
            <p:nvPr/>
          </p:nvSpPr>
          <p:spPr>
            <a:xfrm>
              <a:off x="14425200" y="61848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sp>
        <p:sp>
          <p:nvSpPr>
            <p:cNvPr id="549" name="TextBox 9"/>
            <p:cNvSpPr/>
            <p:nvPr/>
          </p:nvSpPr>
          <p:spPr>
            <a:xfrm>
              <a:off x="15416280" y="79092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pic>
        <p:nvPicPr>
          <p:cNvPr id="550" name="Picture 549">
            <a:hlinkClick r:id="" action="ppaction://media"/>
          </p:cNvPr>
          <p:cNvPicPr/>
          <p:nvPr>
            <a:videoFile r:link="rId2"/>
            <p:extLst>
              <p:ext uri="{DAA4B4D4-6D71-4841-9C94-3DE7FCFB9230}">
                <p14:media xmlns:p14="http://schemas.microsoft.com/office/powerpoint/2010/main" r:embed="rId1"/>
              </p:ext>
            </p:extLst>
          </p:nvPr>
        </p:nvPicPr>
        <p:blipFill>
          <a:blip r:embed="rId6"/>
          <a:stretch>
            <a:fillRect/>
          </a:stretch>
        </p:blipFill>
        <p:spPr>
          <a:xfrm>
            <a:off x="3006000" y="2214000"/>
            <a:ext cx="12275640" cy="6904800"/>
          </a:xfrm>
          <a:prstGeom prst="rect">
            <a:avLst/>
          </a:prstGeom>
          <a:ln w="0">
            <a:noFill/>
          </a:ln>
        </p:spPr>
      </p:pic>
      <p:grpSp>
        <p:nvGrpSpPr>
          <p:cNvPr id="551" name="Group 11"/>
          <p:cNvGrpSpPr/>
          <p:nvPr/>
        </p:nvGrpSpPr>
        <p:grpSpPr>
          <a:xfrm>
            <a:off x="1028880" y="1010160"/>
            <a:ext cx="1079640" cy="1079640"/>
            <a:chOff x="1028880" y="1010160"/>
            <a:chExt cx="1079640" cy="1079640"/>
          </a:xfrm>
        </p:grpSpPr>
        <p:sp>
          <p:nvSpPr>
            <p:cNvPr id="552" name="Freeform 12"/>
            <p:cNvSpPr/>
            <p:nvPr/>
          </p:nvSpPr>
          <p:spPr>
            <a:xfrm>
              <a:off x="1028880" y="1010160"/>
              <a:ext cx="1079640" cy="10796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553" name="TextBox 13"/>
          <p:cNvSpPr/>
          <p:nvPr/>
        </p:nvSpPr>
        <p:spPr>
          <a:xfrm>
            <a:off x="1568880" y="1066680"/>
            <a:ext cx="8691840" cy="852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710"/>
              </a:lnSpc>
            </a:pPr>
            <a:r>
              <a:rPr lang="en-US" sz="5500" b="0" strike="noStrike" spc="-1">
                <a:solidFill>
                  <a:srgbClr val="FFFFFF"/>
                </a:solidFill>
                <a:latin typeface="Poppins Bold"/>
              </a:rPr>
              <a:t>TOOLMASTER DEMO</a:t>
            </a:r>
            <a:endParaRPr lang="en-IN" sz="55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554" name="Freeform 2"/>
          <p:cNvSpPr/>
          <p:nvPr/>
        </p:nvSpPr>
        <p:spPr>
          <a:xfrm>
            <a:off x="5929200" y="2279160"/>
            <a:ext cx="5946840" cy="7710480"/>
          </a:xfrm>
          <a:custGeom>
            <a:avLst/>
            <a:gdLst/>
            <a:ahLst/>
            <a:cxnLst/>
            <a:rect l="l" t="t" r="r" b="b"/>
            <a:pathLst>
              <a:path w="5947080" h="7710963">
                <a:moveTo>
                  <a:pt x="0" y="0"/>
                </a:moveTo>
                <a:lnTo>
                  <a:pt x="5947080" y="0"/>
                </a:lnTo>
                <a:lnTo>
                  <a:pt x="5947080" y="7710963"/>
                </a:lnTo>
                <a:lnTo>
                  <a:pt x="0" y="7710963"/>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555" name="TextBox 3"/>
          <p:cNvSpPr/>
          <p:nvPr/>
        </p:nvSpPr>
        <p:spPr>
          <a:xfrm>
            <a:off x="9139320" y="4881240"/>
            <a:ext cx="9000" cy="457560"/>
          </a:xfrm>
          <a:prstGeom prst="rect">
            <a:avLst/>
          </a:prstGeom>
          <a:noFill/>
          <a:ln w="0">
            <a:noFill/>
          </a:ln>
        </p:spPr>
        <p:style>
          <a:lnRef idx="0">
            <a:scrgbClr r="0" g="0" b="0"/>
          </a:lnRef>
          <a:fillRef idx="0">
            <a:scrgbClr r="0" g="0" b="0"/>
          </a:fillRef>
          <a:effectRef idx="0">
            <a:scrgbClr r="0" g="0" b="0"/>
          </a:effectRef>
          <a:fontRef idx="minor"/>
        </p:style>
      </p:sp>
      <p:grpSp>
        <p:nvGrpSpPr>
          <p:cNvPr id="556" name="Group 4"/>
          <p:cNvGrpSpPr/>
          <p:nvPr/>
        </p:nvGrpSpPr>
        <p:grpSpPr>
          <a:xfrm>
            <a:off x="1028880" y="1010160"/>
            <a:ext cx="1079640" cy="1079640"/>
            <a:chOff x="1028880" y="1010160"/>
            <a:chExt cx="1079640" cy="1079640"/>
          </a:xfrm>
        </p:grpSpPr>
        <p:sp>
          <p:nvSpPr>
            <p:cNvPr id="557" name="Freeform 5"/>
            <p:cNvSpPr/>
            <p:nvPr/>
          </p:nvSpPr>
          <p:spPr>
            <a:xfrm>
              <a:off x="1028880" y="1010160"/>
              <a:ext cx="1079640" cy="10796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558" name="TextBox 6"/>
          <p:cNvSpPr/>
          <p:nvPr/>
        </p:nvSpPr>
        <p:spPr>
          <a:xfrm>
            <a:off x="1568880" y="1066680"/>
            <a:ext cx="8976960" cy="852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710"/>
              </a:lnSpc>
            </a:pPr>
            <a:r>
              <a:rPr lang="en-US" sz="5500" b="0" strike="noStrike" spc="-1">
                <a:solidFill>
                  <a:srgbClr val="FFFFFF"/>
                </a:solidFill>
                <a:latin typeface="Poppins Bold"/>
              </a:rPr>
              <a:t>HOSTED APPLICATION</a:t>
            </a:r>
            <a:endParaRPr lang="en-IN" sz="5500" b="0" strike="noStrike" spc="-1">
              <a:latin typeface="Arial"/>
            </a:endParaRPr>
          </a:p>
        </p:txBody>
      </p:sp>
      <p:grpSp>
        <p:nvGrpSpPr>
          <p:cNvPr id="559" name="Group 7"/>
          <p:cNvGrpSpPr/>
          <p:nvPr/>
        </p:nvGrpSpPr>
        <p:grpSpPr>
          <a:xfrm>
            <a:off x="14425200" y="574560"/>
            <a:ext cx="3169440" cy="870480"/>
            <a:chOff x="14425200" y="574560"/>
            <a:chExt cx="3169440" cy="870480"/>
          </a:xfrm>
        </p:grpSpPr>
        <p:grpSp>
          <p:nvGrpSpPr>
            <p:cNvPr id="560" name="Group 8"/>
            <p:cNvGrpSpPr/>
            <p:nvPr/>
          </p:nvGrpSpPr>
          <p:grpSpPr>
            <a:xfrm>
              <a:off x="14601600" y="574560"/>
              <a:ext cx="2993040" cy="870480"/>
              <a:chOff x="14601600" y="574560"/>
              <a:chExt cx="2993040" cy="870480"/>
            </a:xfrm>
          </p:grpSpPr>
          <p:sp>
            <p:nvSpPr>
              <p:cNvPr id="561" name="Freeform 9"/>
              <p:cNvSpPr/>
              <p:nvPr/>
            </p:nvSpPr>
            <p:spPr>
              <a:xfrm>
                <a:off x="14601600" y="57456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562" name="Freeform 10"/>
            <p:cNvSpPr/>
            <p:nvPr/>
          </p:nvSpPr>
          <p:spPr>
            <a:xfrm>
              <a:off x="14425200" y="61848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563" name="TextBox 11"/>
            <p:cNvSpPr/>
            <p:nvPr/>
          </p:nvSpPr>
          <p:spPr>
            <a:xfrm>
              <a:off x="15416280" y="79092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Freeform 2"/>
          <p:cNvSpPr/>
          <p:nvPr/>
        </p:nvSpPr>
        <p:spPr>
          <a:xfrm>
            <a:off x="0" y="0"/>
            <a:ext cx="18287640" cy="1028664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565" name="Freeform 3"/>
          <p:cNvSpPr/>
          <p:nvPr/>
        </p:nvSpPr>
        <p:spPr>
          <a:xfrm>
            <a:off x="15010200" y="315720"/>
            <a:ext cx="2898000" cy="2773800"/>
          </a:xfrm>
          <a:custGeom>
            <a:avLst/>
            <a:gdLst/>
            <a:ahLst/>
            <a:cxnLst/>
            <a:rect l="l" t="t" r="r" b="b"/>
            <a:pathLst>
              <a:path w="2898297" h="2774040">
                <a:moveTo>
                  <a:pt x="0" y="0"/>
                </a:moveTo>
                <a:lnTo>
                  <a:pt x="2898298" y="0"/>
                </a:lnTo>
                <a:lnTo>
                  <a:pt x="2898298" y="2774040"/>
                </a:lnTo>
                <a:lnTo>
                  <a:pt x="0" y="2774040"/>
                </a:lnTo>
                <a:lnTo>
                  <a:pt x="0" y="0"/>
                </a:lnTo>
                <a:close/>
              </a:path>
            </a:pathLst>
          </a:custGeom>
          <a:blipFill rotWithShape="0">
            <a:blip r:embed="rId3">
              <a:alphaModFix amt="6000"/>
            </a:blip>
            <a:srcRect/>
            <a:stretch/>
          </a:blipFill>
          <a:ln w="0">
            <a:noFill/>
          </a:ln>
        </p:spPr>
        <p:style>
          <a:lnRef idx="0">
            <a:scrgbClr r="0" g="0" b="0"/>
          </a:lnRef>
          <a:fillRef idx="0">
            <a:scrgbClr r="0" g="0" b="0"/>
          </a:fillRef>
          <a:effectRef idx="0">
            <a:scrgbClr r="0" g="0" b="0"/>
          </a:effectRef>
          <a:fontRef idx="minor"/>
        </p:style>
      </p:sp>
      <p:sp>
        <p:nvSpPr>
          <p:cNvPr id="566" name="Freeform 4"/>
          <p:cNvSpPr/>
          <p:nvPr/>
        </p:nvSpPr>
        <p:spPr>
          <a:xfrm>
            <a:off x="-771120" y="6747840"/>
            <a:ext cx="5505480" cy="3223080"/>
          </a:xfrm>
          <a:custGeom>
            <a:avLst/>
            <a:gdLst/>
            <a:ahLst/>
            <a:cxnLst/>
            <a:rect l="l" t="t" r="r" b="b"/>
            <a:pathLst>
              <a:path w="5505900" h="3223454">
                <a:moveTo>
                  <a:pt x="0" y="0"/>
                </a:moveTo>
                <a:lnTo>
                  <a:pt x="5505901" y="0"/>
                </a:lnTo>
                <a:lnTo>
                  <a:pt x="5505901" y="3223454"/>
                </a:lnTo>
                <a:lnTo>
                  <a:pt x="0" y="3223454"/>
                </a:lnTo>
                <a:lnTo>
                  <a:pt x="0" y="0"/>
                </a:lnTo>
                <a:close/>
              </a:path>
            </a:pathLst>
          </a:custGeom>
          <a:blipFill rotWithShape="0">
            <a:blip r:embed="rId4">
              <a:alphaModFix amt="6000"/>
            </a:blip>
            <a:srcRect/>
            <a:stretch/>
          </a:blipFill>
          <a:ln w="0">
            <a:noFill/>
          </a:ln>
        </p:spPr>
        <p:style>
          <a:lnRef idx="0">
            <a:scrgbClr r="0" g="0" b="0"/>
          </a:lnRef>
          <a:fillRef idx="0">
            <a:scrgbClr r="0" g="0" b="0"/>
          </a:fillRef>
          <a:effectRef idx="0">
            <a:scrgbClr r="0" g="0" b="0"/>
          </a:effectRef>
          <a:fontRef idx="minor"/>
        </p:style>
      </p:sp>
      <p:grpSp>
        <p:nvGrpSpPr>
          <p:cNvPr id="567" name="Group 5"/>
          <p:cNvGrpSpPr/>
          <p:nvPr/>
        </p:nvGrpSpPr>
        <p:grpSpPr>
          <a:xfrm>
            <a:off x="17461800" y="7605720"/>
            <a:ext cx="1652040" cy="1652040"/>
            <a:chOff x="17461800" y="7605720"/>
            <a:chExt cx="1652040" cy="1652040"/>
          </a:xfrm>
        </p:grpSpPr>
        <p:sp>
          <p:nvSpPr>
            <p:cNvPr id="568" name="Freeform 6"/>
            <p:cNvSpPr/>
            <p:nvPr/>
          </p:nvSpPr>
          <p:spPr>
            <a:xfrm>
              <a:off x="17461800" y="760572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grpSp>
        <p:nvGrpSpPr>
          <p:cNvPr id="569" name="Group 7"/>
          <p:cNvGrpSpPr/>
          <p:nvPr/>
        </p:nvGrpSpPr>
        <p:grpSpPr>
          <a:xfrm>
            <a:off x="1028880" y="2565720"/>
            <a:ext cx="4809240" cy="4809240"/>
            <a:chOff x="1028880" y="2565720"/>
            <a:chExt cx="4809240" cy="4809240"/>
          </a:xfrm>
        </p:grpSpPr>
        <p:sp>
          <p:nvSpPr>
            <p:cNvPr id="570" name="Freeform 8"/>
            <p:cNvSpPr/>
            <p:nvPr/>
          </p:nvSpPr>
          <p:spPr>
            <a:xfrm>
              <a:off x="1028880" y="2565720"/>
              <a:ext cx="4809240" cy="48092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571" name="TextBox 9"/>
          <p:cNvSpPr/>
          <p:nvPr/>
        </p:nvSpPr>
        <p:spPr>
          <a:xfrm>
            <a:off x="1028880" y="3448440"/>
            <a:ext cx="16230240" cy="2871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2609"/>
              </a:lnSpc>
            </a:pPr>
            <a:r>
              <a:rPr lang="en-US" sz="16150" b="0" strike="noStrike" spc="-1">
                <a:solidFill>
                  <a:srgbClr val="FFFFFF"/>
                </a:solidFill>
                <a:latin typeface="Poppins"/>
              </a:rPr>
              <a:t>THANK YOU</a:t>
            </a:r>
            <a:endParaRPr lang="en-IN" sz="16150" b="0" strike="noStrike" spc="-1">
              <a:latin typeface="Arial"/>
            </a:endParaRPr>
          </a:p>
        </p:txBody>
      </p:sp>
      <p:grpSp>
        <p:nvGrpSpPr>
          <p:cNvPr id="572" name="Group 10"/>
          <p:cNvGrpSpPr/>
          <p:nvPr/>
        </p:nvGrpSpPr>
        <p:grpSpPr>
          <a:xfrm>
            <a:off x="396720" y="593280"/>
            <a:ext cx="3169440" cy="870480"/>
            <a:chOff x="396720" y="593280"/>
            <a:chExt cx="3169440" cy="870480"/>
          </a:xfrm>
        </p:grpSpPr>
        <p:grpSp>
          <p:nvGrpSpPr>
            <p:cNvPr id="573" name="Group 11"/>
            <p:cNvGrpSpPr/>
            <p:nvPr/>
          </p:nvGrpSpPr>
          <p:grpSpPr>
            <a:xfrm>
              <a:off x="573120" y="593280"/>
              <a:ext cx="2993040" cy="870480"/>
              <a:chOff x="573120" y="593280"/>
              <a:chExt cx="2993040" cy="870480"/>
            </a:xfrm>
          </p:grpSpPr>
          <p:sp>
            <p:nvSpPr>
              <p:cNvPr id="574" name="Freeform 12"/>
              <p:cNvSpPr/>
              <p:nvPr/>
            </p:nvSpPr>
            <p:spPr>
              <a:xfrm>
                <a:off x="573120" y="59328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575" name="Freeform 13"/>
            <p:cNvSpPr/>
            <p:nvPr/>
          </p:nvSpPr>
          <p:spPr>
            <a:xfrm>
              <a:off x="396720" y="63720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sp>
        <p:sp>
          <p:nvSpPr>
            <p:cNvPr id="576" name="TextBox 14"/>
            <p:cNvSpPr/>
            <p:nvPr/>
          </p:nvSpPr>
          <p:spPr>
            <a:xfrm>
              <a:off x="1387800" y="80964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Freeform 2"/>
          <p:cNvSpPr/>
          <p:nvPr/>
        </p:nvSpPr>
        <p:spPr>
          <a:xfrm>
            <a:off x="0" y="0"/>
            <a:ext cx="18287640" cy="1028664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grpSp>
        <p:nvGrpSpPr>
          <p:cNvPr id="578" name="Group 3"/>
          <p:cNvGrpSpPr/>
          <p:nvPr/>
        </p:nvGrpSpPr>
        <p:grpSpPr>
          <a:xfrm>
            <a:off x="17461800" y="7605720"/>
            <a:ext cx="1652040" cy="1652040"/>
            <a:chOff x="17461800" y="7605720"/>
            <a:chExt cx="1652040" cy="1652040"/>
          </a:xfrm>
        </p:grpSpPr>
        <p:sp>
          <p:nvSpPr>
            <p:cNvPr id="579" name="Freeform 4"/>
            <p:cNvSpPr/>
            <p:nvPr/>
          </p:nvSpPr>
          <p:spPr>
            <a:xfrm>
              <a:off x="17461800" y="760572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grpSp>
        <p:nvGrpSpPr>
          <p:cNvPr id="580" name="Group 5"/>
          <p:cNvGrpSpPr/>
          <p:nvPr/>
        </p:nvGrpSpPr>
        <p:grpSpPr>
          <a:xfrm>
            <a:off x="835200" y="2570400"/>
            <a:ext cx="16230240" cy="5330160"/>
            <a:chOff x="835200" y="2570400"/>
            <a:chExt cx="16230240" cy="5330160"/>
          </a:xfrm>
        </p:grpSpPr>
        <p:grpSp>
          <p:nvGrpSpPr>
            <p:cNvPr id="581" name="Group 6"/>
            <p:cNvGrpSpPr/>
            <p:nvPr/>
          </p:nvGrpSpPr>
          <p:grpSpPr>
            <a:xfrm>
              <a:off x="6861960" y="2570400"/>
              <a:ext cx="4314960" cy="4314960"/>
              <a:chOff x="6861960" y="2570400"/>
              <a:chExt cx="4314960" cy="4314960"/>
            </a:xfrm>
          </p:grpSpPr>
          <p:sp>
            <p:nvSpPr>
              <p:cNvPr id="582" name="Freeform 7"/>
              <p:cNvSpPr/>
              <p:nvPr/>
            </p:nvSpPr>
            <p:spPr>
              <a:xfrm>
                <a:off x="6861960" y="2570400"/>
                <a:ext cx="4314960" cy="431496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583" name="TextBox 8"/>
            <p:cNvSpPr/>
            <p:nvPr/>
          </p:nvSpPr>
          <p:spPr>
            <a:xfrm>
              <a:off x="835200" y="3550320"/>
              <a:ext cx="16230240" cy="2178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17152"/>
                </a:lnSpc>
              </a:pPr>
              <a:r>
                <a:rPr lang="en-US" sz="12250" b="0" strike="noStrike" spc="-1">
                  <a:solidFill>
                    <a:srgbClr val="FFFFFF"/>
                  </a:solidFill>
                  <a:latin typeface="Canva Sans Bold"/>
                </a:rPr>
                <a:t>Q &amp; A</a:t>
              </a:r>
              <a:endParaRPr lang="en-IN" sz="12250" b="0" strike="noStrike" spc="-1">
                <a:latin typeface="Arial"/>
              </a:endParaRPr>
            </a:p>
          </p:txBody>
        </p:sp>
        <p:sp>
          <p:nvSpPr>
            <p:cNvPr id="584" name="TextBox 9"/>
            <p:cNvSpPr/>
            <p:nvPr/>
          </p:nvSpPr>
          <p:spPr>
            <a:xfrm>
              <a:off x="7255440" y="7314480"/>
              <a:ext cx="4200840" cy="586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18"/>
                </a:lnSpc>
              </a:pPr>
              <a:r>
                <a:rPr lang="en-US" sz="3300" b="0" strike="noStrike" spc="2637">
                  <a:solidFill>
                    <a:srgbClr val="FFFFFF"/>
                  </a:solidFill>
                  <a:latin typeface="Poppins"/>
                </a:rPr>
                <a:t>TEAM 22</a:t>
              </a:r>
              <a:endParaRPr lang="en-IN" sz="3300" b="0" strike="noStrike" spc="-1">
                <a:latin typeface="Arial"/>
              </a:endParaRPr>
            </a:p>
          </p:txBody>
        </p:sp>
      </p:grpSp>
      <p:sp>
        <p:nvSpPr>
          <p:cNvPr id="585" name="Freeform 10"/>
          <p:cNvSpPr/>
          <p:nvPr/>
        </p:nvSpPr>
        <p:spPr>
          <a:xfrm>
            <a:off x="15010200" y="315720"/>
            <a:ext cx="2898000" cy="2773800"/>
          </a:xfrm>
          <a:custGeom>
            <a:avLst/>
            <a:gdLst/>
            <a:ahLst/>
            <a:cxnLst/>
            <a:rect l="l" t="t" r="r" b="b"/>
            <a:pathLst>
              <a:path w="2898297" h="2774040">
                <a:moveTo>
                  <a:pt x="0" y="0"/>
                </a:moveTo>
                <a:lnTo>
                  <a:pt x="2898298" y="0"/>
                </a:lnTo>
                <a:lnTo>
                  <a:pt x="2898298" y="2774040"/>
                </a:lnTo>
                <a:lnTo>
                  <a:pt x="0" y="2774040"/>
                </a:lnTo>
                <a:lnTo>
                  <a:pt x="0" y="0"/>
                </a:lnTo>
                <a:close/>
              </a:path>
            </a:pathLst>
          </a:custGeom>
          <a:blipFill rotWithShape="0">
            <a:blip r:embed="rId3">
              <a:alphaModFix amt="6000"/>
            </a:blip>
            <a:srcRect/>
            <a:stretch/>
          </a:blipFill>
          <a:ln w="0">
            <a:noFill/>
          </a:ln>
        </p:spPr>
        <p:style>
          <a:lnRef idx="0">
            <a:scrgbClr r="0" g="0" b="0"/>
          </a:lnRef>
          <a:fillRef idx="0">
            <a:scrgbClr r="0" g="0" b="0"/>
          </a:fillRef>
          <a:effectRef idx="0">
            <a:scrgbClr r="0" g="0" b="0"/>
          </a:effectRef>
          <a:fontRef idx="minor"/>
        </p:style>
      </p:sp>
      <p:sp>
        <p:nvSpPr>
          <p:cNvPr id="586" name="Freeform 11"/>
          <p:cNvSpPr/>
          <p:nvPr/>
        </p:nvSpPr>
        <p:spPr>
          <a:xfrm>
            <a:off x="-771120" y="6747840"/>
            <a:ext cx="5505480" cy="3223080"/>
          </a:xfrm>
          <a:custGeom>
            <a:avLst/>
            <a:gdLst/>
            <a:ahLst/>
            <a:cxnLst/>
            <a:rect l="l" t="t" r="r" b="b"/>
            <a:pathLst>
              <a:path w="5505900" h="3223454">
                <a:moveTo>
                  <a:pt x="0" y="0"/>
                </a:moveTo>
                <a:lnTo>
                  <a:pt x="5505901" y="0"/>
                </a:lnTo>
                <a:lnTo>
                  <a:pt x="5505901" y="3223454"/>
                </a:lnTo>
                <a:lnTo>
                  <a:pt x="0" y="3223454"/>
                </a:lnTo>
                <a:lnTo>
                  <a:pt x="0" y="0"/>
                </a:lnTo>
                <a:close/>
              </a:path>
            </a:pathLst>
          </a:custGeom>
          <a:blipFill rotWithShape="0">
            <a:blip r:embed="rId4">
              <a:alphaModFix amt="6000"/>
            </a:blip>
            <a:srcRect/>
            <a:stretch/>
          </a:blipFill>
          <a:ln w="0">
            <a:noFill/>
          </a:ln>
        </p:spPr>
        <p:style>
          <a:lnRef idx="0">
            <a:scrgbClr r="0" g="0" b="0"/>
          </a:lnRef>
          <a:fillRef idx="0">
            <a:scrgbClr r="0" g="0" b="0"/>
          </a:fillRef>
          <a:effectRef idx="0">
            <a:scrgbClr r="0" g="0" b="0"/>
          </a:effectRef>
          <a:fontRef idx="minor"/>
        </p:style>
      </p:sp>
      <p:grpSp>
        <p:nvGrpSpPr>
          <p:cNvPr id="587" name="Group 12"/>
          <p:cNvGrpSpPr/>
          <p:nvPr/>
        </p:nvGrpSpPr>
        <p:grpSpPr>
          <a:xfrm>
            <a:off x="396720" y="593280"/>
            <a:ext cx="3169440" cy="870480"/>
            <a:chOff x="396720" y="593280"/>
            <a:chExt cx="3169440" cy="870480"/>
          </a:xfrm>
        </p:grpSpPr>
        <p:grpSp>
          <p:nvGrpSpPr>
            <p:cNvPr id="588" name="Group 13"/>
            <p:cNvGrpSpPr/>
            <p:nvPr/>
          </p:nvGrpSpPr>
          <p:grpSpPr>
            <a:xfrm>
              <a:off x="573120" y="593280"/>
              <a:ext cx="2993040" cy="870480"/>
              <a:chOff x="573120" y="593280"/>
              <a:chExt cx="2993040" cy="870480"/>
            </a:xfrm>
          </p:grpSpPr>
          <p:sp>
            <p:nvSpPr>
              <p:cNvPr id="589" name="Freeform 14"/>
              <p:cNvSpPr/>
              <p:nvPr/>
            </p:nvSpPr>
            <p:spPr>
              <a:xfrm>
                <a:off x="573120" y="59328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590" name="Freeform 15"/>
            <p:cNvSpPr/>
            <p:nvPr/>
          </p:nvSpPr>
          <p:spPr>
            <a:xfrm>
              <a:off x="396720" y="63720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sp>
        <p:sp>
          <p:nvSpPr>
            <p:cNvPr id="591" name="TextBox 16"/>
            <p:cNvSpPr/>
            <p:nvPr/>
          </p:nvSpPr>
          <p:spPr>
            <a:xfrm>
              <a:off x="1387800" y="80964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592" name="Group 2"/>
          <p:cNvGrpSpPr/>
          <p:nvPr/>
        </p:nvGrpSpPr>
        <p:grpSpPr>
          <a:xfrm>
            <a:off x="-1848240" y="-2404800"/>
            <a:ext cx="4809240" cy="4809240"/>
            <a:chOff x="-1848240" y="-2404800"/>
            <a:chExt cx="4809240" cy="4809240"/>
          </a:xfrm>
        </p:grpSpPr>
        <p:sp>
          <p:nvSpPr>
            <p:cNvPr id="593" name="Freeform 3"/>
            <p:cNvSpPr/>
            <p:nvPr/>
          </p:nvSpPr>
          <p:spPr>
            <a:xfrm>
              <a:off x="-1848240" y="-2404800"/>
              <a:ext cx="4809240" cy="48092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graphicFrame>
        <p:nvGraphicFramePr>
          <p:cNvPr id="594" name="Table 4"/>
          <p:cNvGraphicFramePr/>
          <p:nvPr/>
        </p:nvGraphicFramePr>
        <p:xfrm>
          <a:off x="5270040" y="3637080"/>
          <a:ext cx="7314840" cy="3095280"/>
        </p:xfrm>
        <a:graphic>
          <a:graphicData uri="http://schemas.openxmlformats.org/drawingml/2006/table">
            <a:tbl>
              <a:tblPr/>
              <a:tblGrid>
                <a:gridCol w="2438280">
                  <a:extLst>
                    <a:ext uri="{9D8B030D-6E8A-4147-A177-3AD203B41FA5}">
                      <a16:colId xmlns:a16="http://schemas.microsoft.com/office/drawing/2014/main" val="20000"/>
                    </a:ext>
                  </a:extLst>
                </a:gridCol>
                <a:gridCol w="2438280">
                  <a:extLst>
                    <a:ext uri="{9D8B030D-6E8A-4147-A177-3AD203B41FA5}">
                      <a16:colId xmlns:a16="http://schemas.microsoft.com/office/drawing/2014/main" val="20001"/>
                    </a:ext>
                  </a:extLst>
                </a:gridCol>
                <a:gridCol w="2438280">
                  <a:extLst>
                    <a:ext uri="{9D8B030D-6E8A-4147-A177-3AD203B41FA5}">
                      <a16:colId xmlns:a16="http://schemas.microsoft.com/office/drawing/2014/main" val="20002"/>
                    </a:ext>
                  </a:extLst>
                </a:gridCol>
              </a:tblGrid>
              <a:tr h="1031760">
                <a:tc>
                  <a:txBody>
                    <a:bodyPr/>
                    <a:lstStyle/>
                    <a:p>
                      <a:pPr algn="ctr">
                        <a:lnSpc>
                          <a:spcPts val="2917"/>
                        </a:lnSpc>
                      </a:pPr>
                      <a:r>
                        <a:rPr lang="en-US" sz="2090" b="0" strike="noStrike" spc="-1">
                          <a:solidFill>
                            <a:srgbClr val="000000"/>
                          </a:solidFill>
                          <a:latin typeface="Poppins Bold"/>
                        </a:rPr>
                        <a:t>Model</a:t>
                      </a:r>
                      <a:endParaRPr lang="en-IN" sz="2090" b="0" strike="noStrike" spc="-1">
                        <a:latin typeface="Arial"/>
                      </a:endParaRPr>
                    </a:p>
                  </a:txBody>
                  <a:tcPr marL="190440" marR="190440" anchor="ctr">
                    <a:lnL w="38160">
                      <a:solidFill>
                        <a:srgbClr val="FFFFFF"/>
                      </a:solidFill>
                    </a:lnL>
                    <a:lnR w="38160">
                      <a:solidFill>
                        <a:srgbClr val="FFFFFF"/>
                      </a:solidFill>
                    </a:lnR>
                    <a:lnT w="38160">
                      <a:solidFill>
                        <a:srgbClr val="FFFFFF"/>
                      </a:solidFill>
                    </a:lnT>
                    <a:lnB w="38160">
                      <a:solidFill>
                        <a:srgbClr val="FFFFFF"/>
                      </a:solidFill>
                    </a:lnB>
                    <a:solidFill>
                      <a:srgbClr val="E6E6E6"/>
                    </a:solidFill>
                  </a:tcPr>
                </a:tc>
                <a:tc>
                  <a:txBody>
                    <a:bodyPr/>
                    <a:lstStyle/>
                    <a:p>
                      <a:pPr algn="ctr">
                        <a:lnSpc>
                          <a:spcPts val="2917"/>
                        </a:lnSpc>
                      </a:pPr>
                      <a:r>
                        <a:rPr lang="en-US" sz="2090" b="0" strike="noStrike" spc="-1">
                          <a:solidFill>
                            <a:srgbClr val="000000"/>
                          </a:solidFill>
                          <a:latin typeface="Poppins Bold"/>
                        </a:rPr>
                        <a:t>Input </a:t>
                      </a:r>
                      <a:endParaRPr lang="en-IN" sz="2090" b="0" strike="noStrike" spc="-1">
                        <a:latin typeface="Arial"/>
                      </a:endParaRPr>
                    </a:p>
                  </a:txBody>
                  <a:tcPr marL="190440" marR="190440" anchor="ctr">
                    <a:lnL w="38160">
                      <a:solidFill>
                        <a:srgbClr val="FFFFFF"/>
                      </a:solidFill>
                    </a:lnL>
                    <a:lnR w="38160">
                      <a:solidFill>
                        <a:srgbClr val="FFFFFF"/>
                      </a:solidFill>
                    </a:lnR>
                    <a:lnT w="38160">
                      <a:solidFill>
                        <a:srgbClr val="FFFFFF"/>
                      </a:solidFill>
                    </a:lnT>
                    <a:lnB w="38160">
                      <a:solidFill>
                        <a:srgbClr val="FFFFFF"/>
                      </a:solidFill>
                    </a:lnB>
                    <a:solidFill>
                      <a:srgbClr val="E6E6E6"/>
                    </a:solidFill>
                  </a:tcPr>
                </a:tc>
                <a:tc>
                  <a:txBody>
                    <a:bodyPr/>
                    <a:lstStyle/>
                    <a:p>
                      <a:pPr algn="ctr">
                        <a:lnSpc>
                          <a:spcPts val="2917"/>
                        </a:lnSpc>
                      </a:pPr>
                      <a:r>
                        <a:rPr lang="en-US" sz="2090" b="0" strike="noStrike" spc="-1">
                          <a:solidFill>
                            <a:srgbClr val="000000"/>
                          </a:solidFill>
                          <a:latin typeface="Poppins Bold"/>
                        </a:rPr>
                        <a:t>Output</a:t>
                      </a:r>
                      <a:endParaRPr lang="en-IN" sz="2090" b="0" strike="noStrike" spc="-1">
                        <a:latin typeface="Arial"/>
                      </a:endParaRPr>
                    </a:p>
                  </a:txBody>
                  <a:tcPr marL="190440" marR="190440" anchor="ctr">
                    <a:lnL w="38160">
                      <a:solidFill>
                        <a:srgbClr val="FFFFFF"/>
                      </a:solidFill>
                    </a:lnL>
                    <a:lnR w="38160">
                      <a:solidFill>
                        <a:srgbClr val="FFFFFF"/>
                      </a:solidFill>
                    </a:lnR>
                    <a:lnT w="38160">
                      <a:solidFill>
                        <a:srgbClr val="FFFFFF"/>
                      </a:solidFill>
                    </a:lnT>
                    <a:lnB w="38160">
                      <a:solidFill>
                        <a:srgbClr val="FFFFFF"/>
                      </a:solidFill>
                    </a:lnB>
                    <a:solidFill>
                      <a:srgbClr val="E6E6E6"/>
                    </a:solidFill>
                  </a:tcPr>
                </a:tc>
                <a:extLst>
                  <a:ext uri="{0D108BD9-81ED-4DB2-BD59-A6C34878D82A}">
                    <a16:rowId xmlns:a16="http://schemas.microsoft.com/office/drawing/2014/main" val="10000"/>
                  </a:ext>
                </a:extLst>
              </a:tr>
              <a:tr h="1031760">
                <a:tc>
                  <a:txBody>
                    <a:bodyPr/>
                    <a:lstStyle/>
                    <a:p>
                      <a:pPr algn="ctr">
                        <a:lnSpc>
                          <a:spcPts val="2917"/>
                        </a:lnSpc>
                      </a:pPr>
                      <a:r>
                        <a:rPr lang="en-US" sz="2090" b="0" strike="noStrike" spc="-1">
                          <a:solidFill>
                            <a:srgbClr val="FFFFFF"/>
                          </a:solidFill>
                          <a:latin typeface="Poppins"/>
                        </a:rPr>
                        <a:t>GPT-4-turbo</a:t>
                      </a:r>
                      <a:endParaRPr lang="en-IN" sz="2090" b="0" strike="noStrike" spc="-1">
                        <a:latin typeface="Arial"/>
                      </a:endParaRPr>
                    </a:p>
                  </a:txBody>
                  <a:tcPr marL="190440" marR="190440" anchor="ctr">
                    <a:lnL w="38160">
                      <a:solidFill>
                        <a:srgbClr val="FFFFFF"/>
                      </a:solidFill>
                    </a:lnL>
                    <a:lnR w="38160">
                      <a:solidFill>
                        <a:srgbClr val="FFFFFF"/>
                      </a:solidFill>
                    </a:lnR>
                    <a:lnT w="38160">
                      <a:solidFill>
                        <a:srgbClr val="FFFFFF"/>
                      </a:solidFill>
                    </a:lnT>
                    <a:lnB w="38160">
                      <a:solidFill>
                        <a:srgbClr val="FFFFFF"/>
                      </a:solidFill>
                    </a:lnB>
                    <a:noFill/>
                  </a:tcPr>
                </a:tc>
                <a:tc>
                  <a:txBody>
                    <a:bodyPr/>
                    <a:lstStyle/>
                    <a:p>
                      <a:pPr algn="ctr">
                        <a:lnSpc>
                          <a:spcPts val="2917"/>
                        </a:lnSpc>
                      </a:pPr>
                      <a:r>
                        <a:rPr lang="en-US" sz="2090" b="0" strike="noStrike" spc="-1">
                          <a:solidFill>
                            <a:srgbClr val="FFFFFF"/>
                          </a:solidFill>
                          <a:latin typeface="Poppins"/>
                        </a:rPr>
                        <a:t>$0.01/1k</a:t>
                      </a:r>
                      <a:endParaRPr lang="en-IN" sz="2090" b="0" strike="noStrike" spc="-1">
                        <a:latin typeface="Arial"/>
                      </a:endParaRPr>
                    </a:p>
                  </a:txBody>
                  <a:tcPr marL="190440" marR="190440" anchor="ctr">
                    <a:lnL w="38160">
                      <a:solidFill>
                        <a:srgbClr val="FFFFFF"/>
                      </a:solidFill>
                    </a:lnL>
                    <a:lnR w="38160">
                      <a:solidFill>
                        <a:srgbClr val="FFFFFF"/>
                      </a:solidFill>
                    </a:lnR>
                    <a:lnT w="38160">
                      <a:solidFill>
                        <a:srgbClr val="FFFFFF"/>
                      </a:solidFill>
                    </a:lnT>
                    <a:lnB w="38160">
                      <a:solidFill>
                        <a:srgbClr val="FFFFFF"/>
                      </a:solidFill>
                    </a:lnB>
                    <a:noFill/>
                  </a:tcPr>
                </a:tc>
                <a:tc>
                  <a:txBody>
                    <a:bodyPr/>
                    <a:lstStyle/>
                    <a:p>
                      <a:pPr algn="ctr">
                        <a:lnSpc>
                          <a:spcPts val="2917"/>
                        </a:lnSpc>
                      </a:pPr>
                      <a:r>
                        <a:rPr lang="en-US" sz="2090" b="0" strike="noStrike" spc="-1">
                          <a:solidFill>
                            <a:srgbClr val="FFFFFF"/>
                          </a:solidFill>
                          <a:latin typeface="Poppins"/>
                        </a:rPr>
                        <a:t>$0.03/1k</a:t>
                      </a:r>
                      <a:endParaRPr lang="en-IN" sz="2090" b="0" strike="noStrike" spc="-1">
                        <a:latin typeface="Arial"/>
                      </a:endParaRPr>
                    </a:p>
                  </a:txBody>
                  <a:tcPr marL="190440" marR="190440" anchor="ctr">
                    <a:lnL w="38160">
                      <a:solidFill>
                        <a:srgbClr val="FFFFFF"/>
                      </a:solidFill>
                    </a:lnL>
                    <a:lnR w="38160">
                      <a:solidFill>
                        <a:srgbClr val="FFFFFF"/>
                      </a:solidFill>
                    </a:lnR>
                    <a:lnT w="38160">
                      <a:solidFill>
                        <a:srgbClr val="FFFFFF"/>
                      </a:solidFill>
                    </a:lnT>
                    <a:lnB w="38160">
                      <a:solidFill>
                        <a:srgbClr val="FFFFFF"/>
                      </a:solidFill>
                    </a:lnB>
                    <a:noFill/>
                  </a:tcPr>
                </a:tc>
                <a:extLst>
                  <a:ext uri="{0D108BD9-81ED-4DB2-BD59-A6C34878D82A}">
                    <a16:rowId xmlns:a16="http://schemas.microsoft.com/office/drawing/2014/main" val="10001"/>
                  </a:ext>
                </a:extLst>
              </a:tr>
              <a:tr h="1031760">
                <a:tc>
                  <a:txBody>
                    <a:bodyPr/>
                    <a:lstStyle/>
                    <a:p>
                      <a:pPr algn="ctr">
                        <a:lnSpc>
                          <a:spcPts val="2917"/>
                        </a:lnSpc>
                      </a:pPr>
                      <a:r>
                        <a:rPr lang="en-US" sz="2090" b="0" strike="noStrike" spc="-1">
                          <a:solidFill>
                            <a:srgbClr val="FFFFFF"/>
                          </a:solidFill>
                          <a:latin typeface="Poppins"/>
                        </a:rPr>
                        <a:t>GPT-3.5-turbo</a:t>
                      </a:r>
                      <a:endParaRPr lang="en-IN" sz="2090" b="0" strike="noStrike" spc="-1">
                        <a:latin typeface="Arial"/>
                      </a:endParaRPr>
                    </a:p>
                  </a:txBody>
                  <a:tcPr marL="190440" marR="190440" anchor="ctr">
                    <a:lnL w="38160">
                      <a:solidFill>
                        <a:srgbClr val="FFFFFF"/>
                      </a:solidFill>
                    </a:lnL>
                    <a:lnR w="38160">
                      <a:solidFill>
                        <a:srgbClr val="FFFFFF"/>
                      </a:solidFill>
                    </a:lnR>
                    <a:lnT w="38160">
                      <a:solidFill>
                        <a:srgbClr val="FFFFFF"/>
                      </a:solidFill>
                    </a:lnT>
                    <a:lnB w="38160">
                      <a:solidFill>
                        <a:srgbClr val="FFFFFF"/>
                      </a:solidFill>
                    </a:lnB>
                    <a:noFill/>
                  </a:tcPr>
                </a:tc>
                <a:tc>
                  <a:txBody>
                    <a:bodyPr/>
                    <a:lstStyle/>
                    <a:p>
                      <a:pPr algn="ctr">
                        <a:lnSpc>
                          <a:spcPts val="2917"/>
                        </a:lnSpc>
                      </a:pPr>
                      <a:r>
                        <a:rPr lang="en-US" sz="2090" b="0" strike="noStrike" spc="-1">
                          <a:solidFill>
                            <a:srgbClr val="FFFFFF"/>
                          </a:solidFill>
                          <a:latin typeface="Poppins"/>
                        </a:rPr>
                        <a:t>$0.001/1k</a:t>
                      </a:r>
                      <a:endParaRPr lang="en-IN" sz="2090" b="0" strike="noStrike" spc="-1">
                        <a:latin typeface="Arial"/>
                      </a:endParaRPr>
                    </a:p>
                  </a:txBody>
                  <a:tcPr marL="190440" marR="190440" anchor="ctr">
                    <a:lnL w="38160">
                      <a:solidFill>
                        <a:srgbClr val="FFFFFF"/>
                      </a:solidFill>
                    </a:lnL>
                    <a:lnR w="38160">
                      <a:solidFill>
                        <a:srgbClr val="FFFFFF"/>
                      </a:solidFill>
                    </a:lnR>
                    <a:lnT w="38160">
                      <a:solidFill>
                        <a:srgbClr val="FFFFFF"/>
                      </a:solidFill>
                    </a:lnT>
                    <a:lnB w="38160">
                      <a:solidFill>
                        <a:srgbClr val="FFFFFF"/>
                      </a:solidFill>
                    </a:lnB>
                    <a:noFill/>
                  </a:tcPr>
                </a:tc>
                <a:tc>
                  <a:txBody>
                    <a:bodyPr/>
                    <a:lstStyle/>
                    <a:p>
                      <a:pPr algn="ctr">
                        <a:lnSpc>
                          <a:spcPts val="2917"/>
                        </a:lnSpc>
                      </a:pPr>
                      <a:r>
                        <a:rPr lang="en-US" sz="2090" b="0" strike="noStrike" spc="-1">
                          <a:solidFill>
                            <a:srgbClr val="FFFFFF"/>
                          </a:solidFill>
                          <a:latin typeface="Poppins"/>
                        </a:rPr>
                        <a:t>$0.002/1k</a:t>
                      </a:r>
                      <a:endParaRPr lang="en-IN" sz="2090" b="0" strike="noStrike" spc="-1">
                        <a:latin typeface="Arial"/>
                      </a:endParaRPr>
                    </a:p>
                  </a:txBody>
                  <a:tcPr marL="190440" marR="190440" anchor="ctr">
                    <a:lnL w="38160">
                      <a:solidFill>
                        <a:srgbClr val="FFFFFF"/>
                      </a:solidFill>
                    </a:lnL>
                    <a:lnR w="38160">
                      <a:solidFill>
                        <a:srgbClr val="FFFFFF"/>
                      </a:solidFill>
                    </a:lnR>
                    <a:lnT w="38160">
                      <a:solidFill>
                        <a:srgbClr val="FFFFFF"/>
                      </a:solidFill>
                    </a:lnT>
                    <a:lnB w="38160">
                      <a:solidFill>
                        <a:srgbClr val="FFFFFF"/>
                      </a:solidFill>
                    </a:lnB>
                    <a:noFill/>
                  </a:tcPr>
                </a:tc>
                <a:extLst>
                  <a:ext uri="{0D108BD9-81ED-4DB2-BD59-A6C34878D82A}">
                    <a16:rowId xmlns:a16="http://schemas.microsoft.com/office/drawing/2014/main" val="10002"/>
                  </a:ext>
                </a:extLst>
              </a:tr>
            </a:tbl>
          </a:graphicData>
        </a:graphic>
      </p:graphicFrame>
      <p:sp>
        <p:nvSpPr>
          <p:cNvPr id="595" name="TextBox 5"/>
          <p:cNvSpPr/>
          <p:nvPr/>
        </p:nvSpPr>
        <p:spPr>
          <a:xfrm>
            <a:off x="781560" y="776160"/>
            <a:ext cx="8976960" cy="852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710"/>
              </a:lnSpc>
            </a:pPr>
            <a:r>
              <a:rPr lang="en-US" sz="5500" b="0" strike="noStrike" spc="-1">
                <a:solidFill>
                  <a:srgbClr val="FFFFFF"/>
                </a:solidFill>
                <a:latin typeface="Poppins Bold"/>
              </a:rPr>
              <a:t>APPENDIX</a:t>
            </a:r>
            <a:endParaRPr lang="en-IN" sz="5500" b="0" strike="noStrike" spc="-1">
              <a:latin typeface="Arial"/>
            </a:endParaRPr>
          </a:p>
        </p:txBody>
      </p:sp>
      <p:sp>
        <p:nvSpPr>
          <p:cNvPr id="596" name="TextBox 6"/>
          <p:cNvSpPr/>
          <p:nvPr/>
        </p:nvSpPr>
        <p:spPr>
          <a:xfrm>
            <a:off x="2453760" y="2735280"/>
            <a:ext cx="13380120" cy="533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4201"/>
              </a:lnSpc>
            </a:pPr>
            <a:r>
              <a:rPr lang="en-US" sz="3000" b="0" strike="noStrike" spc="-1">
                <a:solidFill>
                  <a:srgbClr val="FFFFFF"/>
                </a:solidFill>
                <a:latin typeface="Canva Sans"/>
              </a:rPr>
              <a:t>OpenAI Pricing Overview</a:t>
            </a:r>
            <a:endParaRPr lang="en-IN" sz="3000" b="0" strike="noStrike" spc="-1">
              <a:latin typeface="Arial"/>
            </a:endParaRPr>
          </a:p>
        </p:txBody>
      </p:sp>
      <p:sp>
        <p:nvSpPr>
          <p:cNvPr id="597" name="TextBox 7"/>
          <p:cNvSpPr/>
          <p:nvPr/>
        </p:nvSpPr>
        <p:spPr>
          <a:xfrm>
            <a:off x="2961000" y="7904520"/>
            <a:ext cx="13380120" cy="533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201"/>
              </a:lnSpc>
            </a:pPr>
            <a:r>
              <a:rPr lang="en-US" sz="3000" b="0" strike="noStrike" spc="-1">
                <a:solidFill>
                  <a:srgbClr val="FFFFFF"/>
                </a:solidFill>
                <a:latin typeface="Canva Sans"/>
              </a:rPr>
              <a:t>Cost estimations follow on the next slide.</a:t>
            </a:r>
            <a:endParaRPr lang="en-IN" sz="3000" b="0" strike="noStrike" spc="-1">
              <a:latin typeface="Arial"/>
            </a:endParaRPr>
          </a:p>
        </p:txBody>
      </p:sp>
      <p:grpSp>
        <p:nvGrpSpPr>
          <p:cNvPr id="598" name="Group 8"/>
          <p:cNvGrpSpPr/>
          <p:nvPr/>
        </p:nvGrpSpPr>
        <p:grpSpPr>
          <a:xfrm>
            <a:off x="14425200" y="574560"/>
            <a:ext cx="3169440" cy="870480"/>
            <a:chOff x="14425200" y="574560"/>
            <a:chExt cx="3169440" cy="870480"/>
          </a:xfrm>
        </p:grpSpPr>
        <p:grpSp>
          <p:nvGrpSpPr>
            <p:cNvPr id="599" name="Group 9"/>
            <p:cNvGrpSpPr/>
            <p:nvPr/>
          </p:nvGrpSpPr>
          <p:grpSpPr>
            <a:xfrm>
              <a:off x="14601600" y="574560"/>
              <a:ext cx="2993040" cy="870480"/>
              <a:chOff x="14601600" y="574560"/>
              <a:chExt cx="2993040" cy="870480"/>
            </a:xfrm>
          </p:grpSpPr>
          <p:sp>
            <p:nvSpPr>
              <p:cNvPr id="600" name="Freeform 10"/>
              <p:cNvSpPr/>
              <p:nvPr/>
            </p:nvSpPr>
            <p:spPr>
              <a:xfrm>
                <a:off x="14601600" y="57456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601" name="Freeform 11"/>
            <p:cNvSpPr/>
            <p:nvPr/>
          </p:nvSpPr>
          <p:spPr>
            <a:xfrm>
              <a:off x="14425200" y="61848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
          <p:nvSpPr>
            <p:cNvPr id="602" name="TextBox 12"/>
            <p:cNvSpPr/>
            <p:nvPr/>
          </p:nvSpPr>
          <p:spPr>
            <a:xfrm>
              <a:off x="15416280" y="79092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aphicFrame>
        <p:nvGraphicFramePr>
          <p:cNvPr id="603" name="Table 2"/>
          <p:cNvGraphicFramePr/>
          <p:nvPr>
            <p:extLst>
              <p:ext uri="{D42A27DB-BD31-4B8C-83A1-F6EECF244321}">
                <p14:modId xmlns:p14="http://schemas.microsoft.com/office/powerpoint/2010/main" val="358432608"/>
              </p:ext>
            </p:extLst>
          </p:nvPr>
        </p:nvGraphicFramePr>
        <p:xfrm>
          <a:off x="1028880" y="316980"/>
          <a:ext cx="16230240" cy="9653040"/>
        </p:xfrm>
        <a:graphic>
          <a:graphicData uri="http://schemas.openxmlformats.org/drawingml/2006/table">
            <a:tbl>
              <a:tblPr/>
              <a:tblGrid>
                <a:gridCol w="5405400">
                  <a:extLst>
                    <a:ext uri="{9D8B030D-6E8A-4147-A177-3AD203B41FA5}">
                      <a16:colId xmlns:a16="http://schemas.microsoft.com/office/drawing/2014/main" val="20000"/>
                    </a:ext>
                  </a:extLst>
                </a:gridCol>
                <a:gridCol w="5429880">
                  <a:extLst>
                    <a:ext uri="{9D8B030D-6E8A-4147-A177-3AD203B41FA5}">
                      <a16:colId xmlns:a16="http://schemas.microsoft.com/office/drawing/2014/main" val="20001"/>
                    </a:ext>
                  </a:extLst>
                </a:gridCol>
                <a:gridCol w="5394960">
                  <a:extLst>
                    <a:ext uri="{9D8B030D-6E8A-4147-A177-3AD203B41FA5}">
                      <a16:colId xmlns:a16="http://schemas.microsoft.com/office/drawing/2014/main" val="20002"/>
                    </a:ext>
                  </a:extLst>
                </a:gridCol>
              </a:tblGrid>
              <a:tr h="1122120">
                <a:tc>
                  <a:txBody>
                    <a:bodyPr/>
                    <a:lstStyle/>
                    <a:p>
                      <a:pPr algn="ctr">
                        <a:lnSpc>
                          <a:spcPts val="2917"/>
                        </a:lnSpc>
                      </a:pPr>
                      <a:r>
                        <a:rPr lang="en-US" sz="2090" b="0" strike="noStrike" spc="-1">
                          <a:solidFill>
                            <a:srgbClr val="000000"/>
                          </a:solidFill>
                          <a:latin typeface="Poppins Bold"/>
                        </a:rPr>
                        <a:t>Cost of Retriever</a:t>
                      </a:r>
                      <a:endParaRPr lang="en-IN" sz="2090" b="0" strike="noStrike" spc="-1">
                        <a:latin typeface="Arial"/>
                      </a:endParaRPr>
                    </a:p>
                  </a:txBody>
                  <a:tcPr marL="190440" marR="190440" anchor="ctr">
                    <a:lnL w="38160">
                      <a:solidFill>
                        <a:srgbClr val="FFFFFF"/>
                      </a:solidFill>
                    </a:lnL>
                    <a:lnR w="38160">
                      <a:solidFill>
                        <a:srgbClr val="FFFFFF"/>
                      </a:solidFill>
                    </a:lnR>
                    <a:lnT w="38160">
                      <a:solidFill>
                        <a:srgbClr val="FFFFFF"/>
                      </a:solidFill>
                    </a:lnT>
                    <a:lnB w="38160">
                      <a:solidFill>
                        <a:srgbClr val="FFFFFF"/>
                      </a:solidFill>
                    </a:lnB>
                    <a:solidFill>
                      <a:srgbClr val="E6E6E6"/>
                    </a:solidFill>
                  </a:tcPr>
                </a:tc>
                <a:tc>
                  <a:txBody>
                    <a:bodyPr/>
                    <a:lstStyle/>
                    <a:p>
                      <a:pPr algn="ctr">
                        <a:lnSpc>
                          <a:spcPts val="2917"/>
                        </a:lnSpc>
                      </a:pPr>
                      <a:r>
                        <a:rPr lang="en-US" sz="2090" b="0" strike="noStrike" spc="-1">
                          <a:solidFill>
                            <a:srgbClr val="000000"/>
                          </a:solidFill>
                          <a:latin typeface="Poppins Bold"/>
                        </a:rPr>
                        <a:t>Cost of Selector (without Retriever)</a:t>
                      </a:r>
                      <a:endParaRPr lang="en-IN" sz="2090" b="0" strike="noStrike" spc="-1">
                        <a:latin typeface="Arial"/>
                      </a:endParaRPr>
                    </a:p>
                  </a:txBody>
                  <a:tcPr marL="190440" marR="190440" anchor="ctr">
                    <a:lnL w="38160">
                      <a:solidFill>
                        <a:srgbClr val="FFFFFF"/>
                      </a:solidFill>
                    </a:lnL>
                    <a:lnR w="38160">
                      <a:solidFill>
                        <a:srgbClr val="FFFFFF"/>
                      </a:solidFill>
                    </a:lnR>
                    <a:lnT w="38160">
                      <a:solidFill>
                        <a:srgbClr val="FFFFFF"/>
                      </a:solidFill>
                    </a:lnT>
                    <a:lnB w="38160">
                      <a:solidFill>
                        <a:srgbClr val="FFFFFF"/>
                      </a:solidFill>
                    </a:lnB>
                    <a:solidFill>
                      <a:srgbClr val="E6E6E6"/>
                    </a:solidFill>
                  </a:tcPr>
                </a:tc>
                <a:tc>
                  <a:txBody>
                    <a:bodyPr/>
                    <a:lstStyle/>
                    <a:p>
                      <a:pPr algn="ctr">
                        <a:lnSpc>
                          <a:spcPts val="2917"/>
                        </a:lnSpc>
                      </a:pPr>
                      <a:r>
                        <a:rPr lang="en-US" sz="2090" b="0" strike="noStrike" spc="-1">
                          <a:solidFill>
                            <a:srgbClr val="000000"/>
                          </a:solidFill>
                          <a:latin typeface="Poppins Bold"/>
                        </a:rPr>
                        <a:t>Cost of Selector (with Retriever)</a:t>
                      </a:r>
                      <a:endParaRPr lang="en-IN" sz="2090" b="0" strike="noStrike" spc="-1">
                        <a:latin typeface="Arial"/>
                      </a:endParaRPr>
                    </a:p>
                  </a:txBody>
                  <a:tcPr marL="190440" marR="190440" anchor="ctr">
                    <a:lnL w="38160">
                      <a:solidFill>
                        <a:srgbClr val="FFFFFF"/>
                      </a:solidFill>
                    </a:lnL>
                    <a:lnR w="38160">
                      <a:solidFill>
                        <a:srgbClr val="FFFFFF"/>
                      </a:solidFill>
                    </a:lnR>
                    <a:lnT w="38160">
                      <a:solidFill>
                        <a:srgbClr val="FFFFFF"/>
                      </a:solidFill>
                    </a:lnT>
                    <a:lnB w="38160">
                      <a:solidFill>
                        <a:srgbClr val="FFFFFF"/>
                      </a:solidFill>
                    </a:lnB>
                    <a:solidFill>
                      <a:srgbClr val="E6E6E6"/>
                    </a:solidFill>
                  </a:tcPr>
                </a:tc>
                <a:extLst>
                  <a:ext uri="{0D108BD9-81ED-4DB2-BD59-A6C34878D82A}">
                    <a16:rowId xmlns:a16="http://schemas.microsoft.com/office/drawing/2014/main" val="10000"/>
                  </a:ext>
                </a:extLst>
              </a:tr>
              <a:tr h="8530920">
                <a:tc>
                  <a:txBody>
                    <a:bodyPr/>
                    <a:lstStyle/>
                    <a:p>
                      <a:pPr>
                        <a:lnSpc>
                          <a:spcPts val="2917"/>
                        </a:lnSpc>
                      </a:pPr>
                      <a:r>
                        <a:rPr lang="en-US" sz="2090" b="0" strike="noStrike" spc="-1" dirty="0">
                          <a:solidFill>
                            <a:srgbClr val="FFFFFF"/>
                          </a:solidFill>
                          <a:latin typeface="Poppins"/>
                        </a:rPr>
                        <a:t>Given 10 tools: 233 tokens.</a:t>
                      </a:r>
                      <a:endParaRPr lang="en-IN" sz="2090" b="0" strike="noStrike" spc="-1" dirty="0">
                        <a:latin typeface="Arial"/>
                      </a:endParaRPr>
                    </a:p>
                    <a:p>
                      <a:pPr>
                        <a:lnSpc>
                          <a:spcPts val="2917"/>
                        </a:lnSpc>
                      </a:pPr>
                      <a:endParaRPr lang="en-IN" sz="2090" b="0" strike="noStrike" spc="-1" dirty="0">
                        <a:latin typeface="Arial"/>
                      </a:endParaRPr>
                    </a:p>
                    <a:p>
                      <a:pPr>
                        <a:lnSpc>
                          <a:spcPts val="2917"/>
                        </a:lnSpc>
                      </a:pPr>
                      <a:r>
                        <a:rPr lang="en-US" sz="2090" b="0" strike="noStrike" spc="-1" dirty="0">
                          <a:solidFill>
                            <a:srgbClr val="FFFFFF"/>
                          </a:solidFill>
                          <a:latin typeface="Poppins"/>
                        </a:rPr>
                        <a:t>20 tools =&gt; ~500 tokens. 100 tokens for query and context. </a:t>
                      </a:r>
                      <a:endParaRPr lang="en-IN" sz="2090" b="0" strike="noStrike" spc="-1" dirty="0">
                        <a:latin typeface="Arial"/>
                      </a:endParaRPr>
                    </a:p>
                    <a:p>
                      <a:pPr>
                        <a:lnSpc>
                          <a:spcPts val="2917"/>
                        </a:lnSpc>
                      </a:pPr>
                      <a:endParaRPr lang="en-IN" sz="2090" b="0" strike="noStrike" spc="-1" dirty="0">
                        <a:latin typeface="Arial"/>
                      </a:endParaRPr>
                    </a:p>
                    <a:p>
                      <a:pPr>
                        <a:lnSpc>
                          <a:spcPts val="2917"/>
                        </a:lnSpc>
                      </a:pPr>
                      <a:r>
                        <a:rPr lang="en-US" sz="2090" b="0" strike="noStrike" spc="-1" dirty="0">
                          <a:solidFill>
                            <a:srgbClr val="FFFFFF"/>
                          </a:solidFill>
                          <a:latin typeface="Poppins"/>
                        </a:rPr>
                        <a:t>Total = 500+100=600 tokens.</a:t>
                      </a:r>
                      <a:endParaRPr lang="en-IN" sz="2090" b="0" strike="noStrike" spc="-1" dirty="0">
                        <a:latin typeface="Arial"/>
                      </a:endParaRPr>
                    </a:p>
                    <a:p>
                      <a:pPr>
                        <a:lnSpc>
                          <a:spcPts val="2917"/>
                        </a:lnSpc>
                      </a:pPr>
                      <a:endParaRPr lang="en-IN" sz="2090" b="0" strike="noStrike" spc="-1" dirty="0">
                        <a:latin typeface="Arial"/>
                      </a:endParaRPr>
                    </a:p>
                    <a:p>
                      <a:pPr>
                        <a:lnSpc>
                          <a:spcPts val="2917"/>
                        </a:lnSpc>
                      </a:pPr>
                      <a:r>
                        <a:rPr lang="en-US" sz="2090" b="0" strike="noStrike" spc="-1" dirty="0">
                          <a:solidFill>
                            <a:srgbClr val="FFFFFF"/>
                          </a:solidFill>
                          <a:latin typeface="Poppins"/>
                        </a:rPr>
                        <a:t>Input cost: 600*(0.001/1000)= $0.0006</a:t>
                      </a:r>
                      <a:endParaRPr lang="en-IN" sz="2090" b="0" strike="noStrike" spc="-1" dirty="0">
                        <a:latin typeface="Arial"/>
                      </a:endParaRPr>
                    </a:p>
                    <a:p>
                      <a:pPr>
                        <a:lnSpc>
                          <a:spcPts val="2917"/>
                        </a:lnSpc>
                      </a:pPr>
                      <a:r>
                        <a:rPr lang="en-US" sz="2090" b="0" strike="noStrike" spc="-1" dirty="0">
                          <a:solidFill>
                            <a:srgbClr val="FFFFFF"/>
                          </a:solidFill>
                          <a:latin typeface="Poppins"/>
                        </a:rPr>
                        <a:t>Output cost: 50*(0.002/1000)= $0.0001</a:t>
                      </a:r>
                      <a:endParaRPr lang="en-IN" sz="2090" b="0" strike="noStrike" spc="-1" dirty="0">
                        <a:latin typeface="Arial"/>
                      </a:endParaRPr>
                    </a:p>
                    <a:p>
                      <a:pPr>
                        <a:lnSpc>
                          <a:spcPts val="2917"/>
                        </a:lnSpc>
                      </a:pPr>
                      <a:endParaRPr lang="en-IN" sz="2090" b="0" strike="noStrike" spc="-1" dirty="0">
                        <a:latin typeface="Arial"/>
                      </a:endParaRPr>
                    </a:p>
                    <a:p>
                      <a:pPr>
                        <a:lnSpc>
                          <a:spcPts val="2917"/>
                        </a:lnSpc>
                      </a:pPr>
                      <a:r>
                        <a:rPr lang="en-US" sz="2090" b="0" strike="noStrike" spc="-1" dirty="0">
                          <a:solidFill>
                            <a:srgbClr val="FFFFFF"/>
                          </a:solidFill>
                          <a:latin typeface="Poppins"/>
                        </a:rPr>
                        <a:t>Total cost = $0.0007/query</a:t>
                      </a:r>
                      <a:endParaRPr lang="en-IN" sz="2090" b="0" strike="noStrike" spc="-1" dirty="0">
                        <a:latin typeface="Arial"/>
                      </a:endParaRPr>
                    </a:p>
                  </a:txBody>
                  <a:tcPr marL="190440" marR="190440" anchor="ctr">
                    <a:lnL w="38160">
                      <a:solidFill>
                        <a:srgbClr val="FFFFFF"/>
                      </a:solidFill>
                    </a:lnL>
                    <a:lnR w="38160">
                      <a:solidFill>
                        <a:srgbClr val="FFFFFF"/>
                      </a:solidFill>
                    </a:lnR>
                    <a:lnT w="38160">
                      <a:solidFill>
                        <a:srgbClr val="FFFFFF"/>
                      </a:solidFill>
                    </a:lnT>
                    <a:lnB w="38160">
                      <a:solidFill>
                        <a:srgbClr val="FFFFFF"/>
                      </a:solidFill>
                    </a:lnB>
                    <a:noFill/>
                  </a:tcPr>
                </a:tc>
                <a:tc>
                  <a:txBody>
                    <a:bodyPr/>
                    <a:lstStyle/>
                    <a:p>
                      <a:pPr>
                        <a:lnSpc>
                          <a:spcPts val="2917"/>
                        </a:lnSpc>
                      </a:pPr>
                      <a:r>
                        <a:rPr lang="en-US" sz="2090" b="0" strike="noStrike" spc="-1">
                          <a:solidFill>
                            <a:srgbClr val="FFFFFF"/>
                          </a:solidFill>
                          <a:latin typeface="Poppins"/>
                        </a:rPr>
                        <a:t>10 tools (JSON format): 1900 tokens</a:t>
                      </a:r>
                      <a:endParaRPr lang="en-IN" sz="2090" b="0" strike="noStrike" spc="-1">
                        <a:latin typeface="Arial"/>
                      </a:endParaRPr>
                    </a:p>
                    <a:p>
                      <a:pPr>
                        <a:lnSpc>
                          <a:spcPts val="2917"/>
                        </a:lnSpc>
                      </a:pPr>
                      <a:r>
                        <a:rPr lang="en-US" sz="2090" b="0" strike="noStrike" spc="-1">
                          <a:solidFill>
                            <a:srgbClr val="FFFFFF"/>
                          </a:solidFill>
                          <a:latin typeface="Poppins"/>
                        </a:rPr>
                        <a:t>190 tokens/tool</a:t>
                      </a:r>
                      <a:endParaRPr lang="en-IN" sz="2090" b="0" strike="noStrike" spc="-1">
                        <a:latin typeface="Arial"/>
                      </a:endParaRPr>
                    </a:p>
                    <a:p>
                      <a:pPr>
                        <a:lnSpc>
                          <a:spcPts val="2917"/>
                        </a:lnSpc>
                      </a:pPr>
                      <a:r>
                        <a:rPr lang="en-US" sz="2090" b="0" strike="noStrike" spc="-1">
                          <a:solidFill>
                            <a:srgbClr val="FFFFFF"/>
                          </a:solidFill>
                          <a:latin typeface="Poppins"/>
                        </a:rPr>
                        <a:t>20 tools =&gt; ~3800 tokens</a:t>
                      </a:r>
                      <a:endParaRPr lang="en-IN" sz="2090" b="0" strike="noStrike" spc="-1">
                        <a:latin typeface="Arial"/>
                      </a:endParaRPr>
                    </a:p>
                    <a:p>
                      <a:pPr>
                        <a:lnSpc>
                          <a:spcPts val="2917"/>
                        </a:lnSpc>
                      </a:pPr>
                      <a:endParaRPr lang="en-IN" sz="2090" b="0" strike="noStrike" spc="-1">
                        <a:latin typeface="Arial"/>
                      </a:endParaRPr>
                    </a:p>
                    <a:p>
                      <a:pPr>
                        <a:lnSpc>
                          <a:spcPts val="2917"/>
                        </a:lnSpc>
                      </a:pPr>
                      <a:r>
                        <a:rPr lang="en-US" sz="2090" b="0" strike="noStrike" spc="-1">
                          <a:solidFill>
                            <a:srgbClr val="FFFFFF"/>
                          </a:solidFill>
                          <a:latin typeface="Poppins"/>
                        </a:rPr>
                        <a:t>3 examples =&gt; 570 tokens on average</a:t>
                      </a:r>
                      <a:endParaRPr lang="en-IN" sz="2090" b="0" strike="noStrike" spc="-1">
                        <a:latin typeface="Arial"/>
                      </a:endParaRPr>
                    </a:p>
                    <a:p>
                      <a:pPr>
                        <a:lnSpc>
                          <a:spcPts val="2917"/>
                        </a:lnSpc>
                      </a:pPr>
                      <a:endParaRPr lang="en-IN" sz="2090" b="0" strike="noStrike" spc="-1">
                        <a:latin typeface="Arial"/>
                      </a:endParaRPr>
                    </a:p>
                    <a:p>
                      <a:pPr>
                        <a:lnSpc>
                          <a:spcPts val="2917"/>
                        </a:lnSpc>
                      </a:pPr>
                      <a:r>
                        <a:rPr lang="en-US" sz="2090" b="0" strike="noStrike" spc="-1">
                          <a:solidFill>
                            <a:srgbClr val="FFFFFF"/>
                          </a:solidFill>
                          <a:latin typeface="Poppins"/>
                        </a:rPr>
                        <a:t>250 tokens for query and additional context.</a:t>
                      </a:r>
                      <a:endParaRPr lang="en-IN" sz="2090" b="0" strike="noStrike" spc="-1">
                        <a:latin typeface="Arial"/>
                      </a:endParaRPr>
                    </a:p>
                    <a:p>
                      <a:pPr>
                        <a:lnSpc>
                          <a:spcPts val="2917"/>
                        </a:lnSpc>
                      </a:pPr>
                      <a:endParaRPr lang="en-IN" sz="2090" b="0" strike="noStrike" spc="-1">
                        <a:latin typeface="Arial"/>
                      </a:endParaRPr>
                    </a:p>
                    <a:p>
                      <a:pPr>
                        <a:lnSpc>
                          <a:spcPts val="2917"/>
                        </a:lnSpc>
                      </a:pPr>
                      <a:r>
                        <a:rPr lang="en-US" sz="2090" b="0" strike="noStrike" spc="-1">
                          <a:solidFill>
                            <a:srgbClr val="FFFFFF"/>
                          </a:solidFill>
                          <a:latin typeface="Poppins"/>
                        </a:rPr>
                        <a:t>Total = 3800+570+250=4620 tokens</a:t>
                      </a:r>
                      <a:endParaRPr lang="en-IN" sz="2090" b="0" strike="noStrike" spc="-1">
                        <a:latin typeface="Arial"/>
                      </a:endParaRPr>
                    </a:p>
                    <a:p>
                      <a:pPr>
                        <a:lnSpc>
                          <a:spcPts val="2917"/>
                        </a:lnSpc>
                      </a:pPr>
                      <a:endParaRPr lang="en-IN" sz="2090" b="0" strike="noStrike" spc="-1">
                        <a:latin typeface="Arial"/>
                      </a:endParaRPr>
                    </a:p>
                    <a:p>
                      <a:pPr>
                        <a:lnSpc>
                          <a:spcPts val="2917"/>
                        </a:lnSpc>
                      </a:pPr>
                      <a:r>
                        <a:rPr lang="en-US" sz="2090" b="0" strike="noStrike" spc="-1">
                          <a:solidFill>
                            <a:srgbClr val="FFFFFF"/>
                          </a:solidFill>
                          <a:latin typeface="Poppins"/>
                        </a:rPr>
                        <a:t>Input cost: 4620*(0.01/1000)=$0.0462</a:t>
                      </a:r>
                      <a:endParaRPr lang="en-IN" sz="2090" b="0" strike="noStrike" spc="-1">
                        <a:latin typeface="Arial"/>
                      </a:endParaRPr>
                    </a:p>
                    <a:p>
                      <a:pPr>
                        <a:lnSpc>
                          <a:spcPts val="2917"/>
                        </a:lnSpc>
                      </a:pPr>
                      <a:r>
                        <a:rPr lang="en-US" sz="2090" b="0" strike="noStrike" spc="-1">
                          <a:solidFill>
                            <a:srgbClr val="FFFFFF"/>
                          </a:solidFill>
                          <a:latin typeface="Poppins"/>
                        </a:rPr>
                        <a:t>Output cost: 300*(0.03/1000)=$0.009</a:t>
                      </a:r>
                      <a:endParaRPr lang="en-IN" sz="2090" b="0" strike="noStrike" spc="-1">
                        <a:latin typeface="Arial"/>
                      </a:endParaRPr>
                    </a:p>
                    <a:p>
                      <a:pPr>
                        <a:lnSpc>
                          <a:spcPts val="2917"/>
                        </a:lnSpc>
                      </a:pPr>
                      <a:endParaRPr lang="en-IN" sz="2090" b="0" strike="noStrike" spc="-1">
                        <a:latin typeface="Arial"/>
                      </a:endParaRPr>
                    </a:p>
                    <a:p>
                      <a:pPr>
                        <a:lnSpc>
                          <a:spcPts val="2917"/>
                        </a:lnSpc>
                      </a:pPr>
                      <a:r>
                        <a:rPr lang="en-US" sz="2090" b="0" strike="noStrike" spc="-1">
                          <a:solidFill>
                            <a:srgbClr val="FFFFFF"/>
                          </a:solidFill>
                          <a:latin typeface="Poppins"/>
                        </a:rPr>
                        <a:t>Total cost = $0.0552/query</a:t>
                      </a:r>
                      <a:endParaRPr lang="en-IN" sz="2090" b="0" strike="noStrike" spc="-1">
                        <a:latin typeface="Arial"/>
                      </a:endParaRPr>
                    </a:p>
                  </a:txBody>
                  <a:tcPr marL="190440" marR="190440" anchor="ctr">
                    <a:lnL w="38160">
                      <a:solidFill>
                        <a:srgbClr val="FFFFFF"/>
                      </a:solidFill>
                    </a:lnL>
                    <a:lnR w="38160">
                      <a:solidFill>
                        <a:srgbClr val="FFFFFF"/>
                      </a:solidFill>
                    </a:lnR>
                    <a:lnT w="38160">
                      <a:solidFill>
                        <a:srgbClr val="FFFFFF"/>
                      </a:solidFill>
                    </a:lnT>
                    <a:lnB w="38160">
                      <a:solidFill>
                        <a:srgbClr val="FFFFFF"/>
                      </a:solidFill>
                    </a:lnB>
                    <a:noFill/>
                  </a:tcPr>
                </a:tc>
                <a:tc>
                  <a:txBody>
                    <a:bodyPr/>
                    <a:lstStyle/>
                    <a:p>
                      <a:pPr>
                        <a:lnSpc>
                          <a:spcPts val="2917"/>
                        </a:lnSpc>
                      </a:pPr>
                      <a:endParaRPr lang="en-IN" sz="1800" b="0" strike="noStrike" spc="-1" dirty="0">
                        <a:latin typeface="Arial"/>
                      </a:endParaRPr>
                    </a:p>
                    <a:p>
                      <a:pPr>
                        <a:lnSpc>
                          <a:spcPts val="2917"/>
                        </a:lnSpc>
                      </a:pPr>
                      <a:r>
                        <a:rPr lang="en-US" sz="2090" b="0" strike="noStrike" spc="-1" dirty="0">
                          <a:solidFill>
                            <a:srgbClr val="FFFFFF"/>
                          </a:solidFill>
                          <a:latin typeface="Poppins"/>
                        </a:rPr>
                        <a:t>10 tools (JSON format): 1900 tokens</a:t>
                      </a:r>
                      <a:endParaRPr lang="en-IN" sz="2090" b="0" strike="noStrike" spc="-1" dirty="0">
                        <a:latin typeface="Arial"/>
                      </a:endParaRPr>
                    </a:p>
                    <a:p>
                      <a:pPr>
                        <a:lnSpc>
                          <a:spcPts val="2917"/>
                        </a:lnSpc>
                      </a:pPr>
                      <a:r>
                        <a:rPr lang="en-US" sz="2090" b="0" strike="noStrike" spc="-1" dirty="0">
                          <a:solidFill>
                            <a:srgbClr val="FFFFFF"/>
                          </a:solidFill>
                          <a:latin typeface="Poppins"/>
                        </a:rPr>
                        <a:t>190 tokens/tool</a:t>
                      </a:r>
                      <a:endParaRPr lang="en-IN" sz="2090" b="0" strike="noStrike" spc="-1" dirty="0">
                        <a:latin typeface="Arial"/>
                      </a:endParaRPr>
                    </a:p>
                    <a:p>
                      <a:pPr>
                        <a:lnSpc>
                          <a:spcPts val="2917"/>
                        </a:lnSpc>
                      </a:pPr>
                      <a:endParaRPr lang="en-IN" sz="2090" b="0" strike="noStrike" spc="-1" dirty="0">
                        <a:latin typeface="Arial"/>
                      </a:endParaRPr>
                    </a:p>
                    <a:p>
                      <a:pPr>
                        <a:lnSpc>
                          <a:spcPts val="2917"/>
                        </a:lnSpc>
                      </a:pPr>
                      <a:r>
                        <a:rPr lang="en-US" sz="2090" b="0" strike="noStrike" spc="-1" dirty="0">
                          <a:solidFill>
                            <a:srgbClr val="FFFFFF"/>
                          </a:solidFill>
                          <a:latin typeface="Poppins"/>
                        </a:rPr>
                        <a:t>3 examples =&gt; 570 tokens on average</a:t>
                      </a:r>
                      <a:endParaRPr lang="en-IN" sz="2090" b="0" strike="noStrike" spc="-1" dirty="0">
                        <a:latin typeface="Arial"/>
                      </a:endParaRPr>
                    </a:p>
                    <a:p>
                      <a:pPr>
                        <a:lnSpc>
                          <a:spcPts val="2917"/>
                        </a:lnSpc>
                      </a:pPr>
                      <a:endParaRPr lang="en-IN" sz="2090" b="0" strike="noStrike" spc="-1" dirty="0">
                        <a:latin typeface="Arial"/>
                      </a:endParaRPr>
                    </a:p>
                    <a:p>
                      <a:pPr>
                        <a:lnSpc>
                          <a:spcPts val="2917"/>
                        </a:lnSpc>
                      </a:pPr>
                      <a:r>
                        <a:rPr lang="en-US" sz="2090" b="0" strike="noStrike" spc="-1" dirty="0">
                          <a:solidFill>
                            <a:srgbClr val="FFFFFF"/>
                          </a:solidFill>
                          <a:latin typeface="Poppins"/>
                        </a:rPr>
                        <a:t>250 tokens for query and additional context.</a:t>
                      </a:r>
                      <a:endParaRPr lang="en-IN" sz="2090" b="0" strike="noStrike" spc="-1" dirty="0">
                        <a:latin typeface="Arial"/>
                      </a:endParaRPr>
                    </a:p>
                    <a:p>
                      <a:pPr>
                        <a:lnSpc>
                          <a:spcPts val="2917"/>
                        </a:lnSpc>
                      </a:pPr>
                      <a:endParaRPr lang="en-IN" sz="2090" b="0" strike="noStrike" spc="-1" dirty="0">
                        <a:latin typeface="Arial"/>
                      </a:endParaRPr>
                    </a:p>
                    <a:p>
                      <a:pPr>
                        <a:lnSpc>
                          <a:spcPts val="2917"/>
                        </a:lnSpc>
                      </a:pPr>
                      <a:r>
                        <a:rPr lang="en-US" sz="2090" b="0" strike="noStrike" spc="-1" dirty="0">
                          <a:solidFill>
                            <a:srgbClr val="FFFFFF"/>
                          </a:solidFill>
                          <a:latin typeface="Poppins"/>
                        </a:rPr>
                        <a:t>On average, 5 out of 20 tools will be used.</a:t>
                      </a:r>
                      <a:endParaRPr lang="en-IN" sz="2090" b="0" strike="noStrike" spc="-1" dirty="0">
                        <a:latin typeface="Arial"/>
                      </a:endParaRPr>
                    </a:p>
                    <a:p>
                      <a:pPr>
                        <a:lnSpc>
                          <a:spcPts val="2917"/>
                        </a:lnSpc>
                      </a:pPr>
                      <a:endParaRPr lang="en-IN" sz="2090" b="0" strike="noStrike" spc="-1" dirty="0">
                        <a:latin typeface="Arial"/>
                      </a:endParaRPr>
                    </a:p>
                    <a:p>
                      <a:pPr>
                        <a:lnSpc>
                          <a:spcPts val="2917"/>
                        </a:lnSpc>
                      </a:pPr>
                      <a:r>
                        <a:rPr lang="en-US" sz="2090" b="0" strike="noStrike" spc="-1" dirty="0">
                          <a:solidFill>
                            <a:srgbClr val="FFFFFF"/>
                          </a:solidFill>
                          <a:latin typeface="Poppins"/>
                        </a:rPr>
                        <a:t>Total = 950+570+250=1770 tokens</a:t>
                      </a:r>
                      <a:endParaRPr lang="en-IN" sz="2090" b="0" strike="noStrike" spc="-1" dirty="0">
                        <a:latin typeface="Arial"/>
                      </a:endParaRPr>
                    </a:p>
                    <a:p>
                      <a:pPr>
                        <a:lnSpc>
                          <a:spcPts val="2917"/>
                        </a:lnSpc>
                      </a:pPr>
                      <a:endParaRPr lang="en-IN" sz="2090" b="0" strike="noStrike" spc="-1" dirty="0">
                        <a:latin typeface="Arial"/>
                      </a:endParaRPr>
                    </a:p>
                    <a:p>
                      <a:pPr>
                        <a:lnSpc>
                          <a:spcPts val="2917"/>
                        </a:lnSpc>
                      </a:pPr>
                      <a:r>
                        <a:rPr lang="en-US" sz="2090" b="0" strike="noStrike" spc="-1" dirty="0">
                          <a:solidFill>
                            <a:srgbClr val="FFFFFF"/>
                          </a:solidFill>
                          <a:latin typeface="Poppins"/>
                        </a:rPr>
                        <a:t>Input cost: 1770*(0.01/1000)=$0.0177</a:t>
                      </a:r>
                      <a:endParaRPr lang="en-IN" sz="2090" b="0" strike="noStrike" spc="-1" dirty="0">
                        <a:latin typeface="Arial"/>
                      </a:endParaRPr>
                    </a:p>
                    <a:p>
                      <a:pPr>
                        <a:lnSpc>
                          <a:spcPts val="2917"/>
                        </a:lnSpc>
                      </a:pPr>
                      <a:r>
                        <a:rPr lang="en-US" sz="2090" b="0" strike="noStrike" spc="-1" dirty="0">
                          <a:solidFill>
                            <a:srgbClr val="FFFFFF"/>
                          </a:solidFill>
                          <a:latin typeface="Poppins"/>
                        </a:rPr>
                        <a:t>Output cost: 300*(0.03/1000)=$0.009</a:t>
                      </a:r>
                      <a:endParaRPr lang="en-IN" sz="2090" b="0" strike="noStrike" spc="-1" dirty="0">
                        <a:latin typeface="Arial"/>
                      </a:endParaRPr>
                    </a:p>
                    <a:p>
                      <a:pPr>
                        <a:lnSpc>
                          <a:spcPts val="2917"/>
                        </a:lnSpc>
                      </a:pPr>
                      <a:r>
                        <a:rPr lang="en-US" sz="2090" b="0" strike="noStrike" spc="-1" dirty="0">
                          <a:solidFill>
                            <a:srgbClr val="FFFFFF"/>
                          </a:solidFill>
                          <a:latin typeface="Poppins"/>
                        </a:rPr>
                        <a:t>Total cost = $0.0267+0.0007=$0.0274/query</a:t>
                      </a:r>
                      <a:endParaRPr lang="en-IN" sz="2090" b="0" strike="noStrike" spc="-1" dirty="0">
                        <a:latin typeface="Arial"/>
                      </a:endParaRPr>
                    </a:p>
                    <a:p>
                      <a:pPr algn="ctr">
                        <a:lnSpc>
                          <a:spcPts val="2917"/>
                        </a:lnSpc>
                      </a:pPr>
                      <a:endParaRPr lang="en-IN" sz="2090" b="0" strike="noStrike" spc="-1" dirty="0">
                        <a:latin typeface="Arial"/>
                      </a:endParaRPr>
                    </a:p>
                  </a:txBody>
                  <a:tcPr marL="190440" marR="190440" anchor="ctr">
                    <a:lnL w="38160">
                      <a:solidFill>
                        <a:srgbClr val="FFFFFF"/>
                      </a:solidFill>
                    </a:lnL>
                    <a:lnR w="38160">
                      <a:solidFill>
                        <a:srgbClr val="FFFFFF"/>
                      </a:solidFill>
                    </a:lnR>
                    <a:lnT w="38160">
                      <a:solidFill>
                        <a:srgbClr val="FFFFFF"/>
                      </a:solidFill>
                    </a:lnT>
                    <a:lnB w="38160">
                      <a:solidFill>
                        <a:srgbClr val="FFFFFF"/>
                      </a:solidFill>
                    </a:lnB>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112" name="Freeform 2"/>
          <p:cNvSpPr/>
          <p:nvPr/>
        </p:nvSpPr>
        <p:spPr>
          <a:xfrm>
            <a:off x="15010200" y="315720"/>
            <a:ext cx="2898000" cy="2773800"/>
          </a:xfrm>
          <a:custGeom>
            <a:avLst/>
            <a:gdLst/>
            <a:ahLst/>
            <a:cxnLst/>
            <a:rect l="l" t="t" r="r" b="b"/>
            <a:pathLst>
              <a:path w="2898297" h="2774040">
                <a:moveTo>
                  <a:pt x="0" y="0"/>
                </a:moveTo>
                <a:lnTo>
                  <a:pt x="2898298" y="0"/>
                </a:lnTo>
                <a:lnTo>
                  <a:pt x="2898298" y="2774040"/>
                </a:lnTo>
                <a:lnTo>
                  <a:pt x="0" y="2774040"/>
                </a:lnTo>
                <a:lnTo>
                  <a:pt x="0" y="0"/>
                </a:lnTo>
                <a:close/>
              </a:path>
            </a:pathLst>
          </a:custGeom>
          <a:blipFill rotWithShape="0">
            <a:blip r:embed="rId2">
              <a:alphaModFix amt="6000"/>
            </a:blip>
            <a:srcRect/>
            <a:stretch/>
          </a:blipFill>
          <a:ln w="0">
            <a:noFill/>
          </a:ln>
        </p:spPr>
        <p:style>
          <a:lnRef idx="0">
            <a:scrgbClr r="0" g="0" b="0"/>
          </a:lnRef>
          <a:fillRef idx="0">
            <a:scrgbClr r="0" g="0" b="0"/>
          </a:fillRef>
          <a:effectRef idx="0">
            <a:scrgbClr r="0" g="0" b="0"/>
          </a:effectRef>
          <a:fontRef idx="minor"/>
        </p:style>
      </p:sp>
      <p:grpSp>
        <p:nvGrpSpPr>
          <p:cNvPr id="113" name="Group 3"/>
          <p:cNvGrpSpPr/>
          <p:nvPr/>
        </p:nvGrpSpPr>
        <p:grpSpPr>
          <a:xfrm>
            <a:off x="17461800" y="6196680"/>
            <a:ext cx="1652040" cy="1652040"/>
            <a:chOff x="17461800" y="6196680"/>
            <a:chExt cx="1652040" cy="1652040"/>
          </a:xfrm>
        </p:grpSpPr>
        <p:sp>
          <p:nvSpPr>
            <p:cNvPr id="114" name="Freeform 4"/>
            <p:cNvSpPr/>
            <p:nvPr/>
          </p:nvSpPr>
          <p:spPr>
            <a:xfrm>
              <a:off x="17461800" y="619668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115" name="TextBox 5"/>
          <p:cNvSpPr/>
          <p:nvPr/>
        </p:nvSpPr>
        <p:spPr>
          <a:xfrm>
            <a:off x="1701720" y="3911040"/>
            <a:ext cx="5551200" cy="2400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781"/>
              </a:lnSpc>
            </a:pPr>
            <a:r>
              <a:rPr lang="en-US" sz="2700" b="0" strike="noStrike" spc="-1">
                <a:solidFill>
                  <a:srgbClr val="FFFFFF"/>
                </a:solidFill>
                <a:latin typeface="Poppins"/>
              </a:rPr>
              <a:t>It consists of 4 primary blocks:</a:t>
            </a:r>
            <a:endParaRPr lang="en-IN" sz="2700" b="0" strike="noStrike" spc="-1">
              <a:latin typeface="Arial"/>
            </a:endParaRPr>
          </a:p>
          <a:p>
            <a:pPr marL="582840" lvl="1" indent="-291600">
              <a:lnSpc>
                <a:spcPts val="3781"/>
              </a:lnSpc>
              <a:buClr>
                <a:srgbClr val="FFFFFF"/>
              </a:buClr>
              <a:buFont typeface="Arial"/>
              <a:buChar char="•"/>
            </a:pPr>
            <a:r>
              <a:rPr lang="en-US" sz="2700" b="0" strike="noStrike" spc="-1">
                <a:solidFill>
                  <a:srgbClr val="FFFFFF"/>
                </a:solidFill>
                <a:latin typeface="Poppins"/>
              </a:rPr>
              <a:t>RAG Block</a:t>
            </a:r>
            <a:endParaRPr lang="en-IN" sz="2700" b="0" strike="noStrike" spc="-1">
              <a:latin typeface="Arial"/>
            </a:endParaRPr>
          </a:p>
          <a:p>
            <a:pPr marL="582840" lvl="1" indent="-291600">
              <a:lnSpc>
                <a:spcPts val="3781"/>
              </a:lnSpc>
              <a:buClr>
                <a:srgbClr val="FFFFFF"/>
              </a:buClr>
              <a:buFont typeface="Arial"/>
              <a:buChar char="•"/>
            </a:pPr>
            <a:r>
              <a:rPr lang="en-US" sz="2700" b="0" strike="noStrike" spc="-1">
                <a:solidFill>
                  <a:srgbClr val="FFFFFF"/>
                </a:solidFill>
                <a:latin typeface="Poppins"/>
              </a:rPr>
              <a:t>Tool Retriever Block</a:t>
            </a:r>
            <a:endParaRPr lang="en-IN" sz="2700" b="0" strike="noStrike" spc="-1">
              <a:latin typeface="Arial"/>
            </a:endParaRPr>
          </a:p>
          <a:p>
            <a:pPr marL="582840" lvl="1" indent="-291600">
              <a:lnSpc>
                <a:spcPts val="3781"/>
              </a:lnSpc>
              <a:buClr>
                <a:srgbClr val="FFFFFF"/>
              </a:buClr>
              <a:buFont typeface="Arial"/>
              <a:buChar char="•"/>
            </a:pPr>
            <a:r>
              <a:rPr lang="en-US" sz="2700" b="0" strike="noStrike" spc="-1">
                <a:solidFill>
                  <a:srgbClr val="FFFFFF"/>
                </a:solidFill>
                <a:latin typeface="Poppins"/>
              </a:rPr>
              <a:t>Tool Selector Block </a:t>
            </a:r>
            <a:endParaRPr lang="en-IN" sz="2700" b="0" strike="noStrike" spc="-1">
              <a:latin typeface="Arial"/>
            </a:endParaRPr>
          </a:p>
          <a:p>
            <a:pPr marL="582840" lvl="1" indent="-291600">
              <a:lnSpc>
                <a:spcPts val="3781"/>
              </a:lnSpc>
              <a:buClr>
                <a:srgbClr val="FFFFFF"/>
              </a:buClr>
              <a:buFont typeface="Arial"/>
              <a:buChar char="•"/>
            </a:pPr>
            <a:r>
              <a:rPr lang="en-US" sz="2700" b="0" strike="noStrike" spc="-1">
                <a:solidFill>
                  <a:srgbClr val="FFFFFF"/>
                </a:solidFill>
                <a:latin typeface="Poppins"/>
              </a:rPr>
              <a:t>Example Generation Block</a:t>
            </a:r>
            <a:endParaRPr lang="en-IN" sz="2700" b="0" strike="noStrike" spc="-1">
              <a:latin typeface="Arial"/>
            </a:endParaRPr>
          </a:p>
        </p:txBody>
      </p:sp>
      <p:grpSp>
        <p:nvGrpSpPr>
          <p:cNvPr id="116" name="Group 6"/>
          <p:cNvGrpSpPr/>
          <p:nvPr/>
        </p:nvGrpSpPr>
        <p:grpSpPr>
          <a:xfrm>
            <a:off x="14468400" y="460440"/>
            <a:ext cx="2993040" cy="870480"/>
            <a:chOff x="14468400" y="460440"/>
            <a:chExt cx="2993040" cy="870480"/>
          </a:xfrm>
        </p:grpSpPr>
        <p:sp>
          <p:nvSpPr>
            <p:cNvPr id="117" name="Freeform 7"/>
            <p:cNvSpPr/>
            <p:nvPr/>
          </p:nvSpPr>
          <p:spPr>
            <a:xfrm>
              <a:off x="14468400" y="46044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118" name="Freeform 8"/>
          <p:cNvSpPr/>
          <p:nvPr/>
        </p:nvSpPr>
        <p:spPr>
          <a:xfrm>
            <a:off x="14292000" y="504360"/>
            <a:ext cx="1442520" cy="753480"/>
          </a:xfrm>
          <a:custGeom>
            <a:avLst/>
            <a:gdLst/>
            <a:ahLst/>
            <a:cxnLst/>
            <a:rect l="l" t="t" r="r" b="b"/>
            <a:pathLst>
              <a:path w="1443021" h="753879">
                <a:moveTo>
                  <a:pt x="0" y="0"/>
                </a:moveTo>
                <a:lnTo>
                  <a:pt x="1443021" y="0"/>
                </a:lnTo>
                <a:lnTo>
                  <a:pt x="1443021" y="753879"/>
                </a:lnTo>
                <a:lnTo>
                  <a:pt x="0" y="753879"/>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119" name="TextBox 9"/>
          <p:cNvSpPr/>
          <p:nvPr/>
        </p:nvSpPr>
        <p:spPr>
          <a:xfrm>
            <a:off x="15283080" y="660240"/>
            <a:ext cx="1890360" cy="370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nvGrpSpPr>
          <p:cNvPr id="120" name="Group 10"/>
          <p:cNvGrpSpPr/>
          <p:nvPr/>
        </p:nvGrpSpPr>
        <p:grpSpPr>
          <a:xfrm>
            <a:off x="-582120" y="507960"/>
            <a:ext cx="2806560" cy="2806560"/>
            <a:chOff x="-582120" y="507960"/>
            <a:chExt cx="2806560" cy="2806560"/>
          </a:xfrm>
        </p:grpSpPr>
        <p:sp>
          <p:nvSpPr>
            <p:cNvPr id="121" name="Freeform 11"/>
            <p:cNvSpPr/>
            <p:nvPr/>
          </p:nvSpPr>
          <p:spPr>
            <a:xfrm>
              <a:off x="-582120" y="507960"/>
              <a:ext cx="2806560" cy="280656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122" name="TextBox 12"/>
          <p:cNvSpPr/>
          <p:nvPr/>
        </p:nvSpPr>
        <p:spPr>
          <a:xfrm>
            <a:off x="1217880" y="1004040"/>
            <a:ext cx="5022000" cy="1847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7271"/>
              </a:lnSpc>
            </a:pPr>
            <a:r>
              <a:rPr lang="en-US" sz="5960" b="1" strike="noStrike" spc="-1" dirty="0">
                <a:solidFill>
                  <a:srgbClr val="FFFFFF"/>
                </a:solidFill>
                <a:latin typeface="Poppins Bold"/>
              </a:rPr>
              <a:t>SOLUTION</a:t>
            </a:r>
            <a:endParaRPr lang="en-IN" sz="5960" b="1" strike="noStrike" spc="-1" dirty="0">
              <a:latin typeface="Arial"/>
            </a:endParaRPr>
          </a:p>
          <a:p>
            <a:pPr>
              <a:lnSpc>
                <a:spcPts val="7271"/>
              </a:lnSpc>
            </a:pPr>
            <a:r>
              <a:rPr lang="en-US" sz="5960" b="1" strike="noStrike" spc="-1" dirty="0">
                <a:solidFill>
                  <a:srgbClr val="FFFFFF"/>
                </a:solidFill>
                <a:latin typeface="Poppins Bold"/>
              </a:rPr>
              <a:t>PIPELINE</a:t>
            </a:r>
            <a:endParaRPr lang="en-IN" sz="5960" b="1" strike="noStrike" spc="-1" dirty="0">
              <a:latin typeface="Arial"/>
            </a:endParaRPr>
          </a:p>
        </p:txBody>
      </p:sp>
      <p:sp>
        <p:nvSpPr>
          <p:cNvPr id="123" name="Freeform 13"/>
          <p:cNvSpPr/>
          <p:nvPr/>
        </p:nvSpPr>
        <p:spPr>
          <a:xfrm>
            <a:off x="-756372" y="6747840"/>
            <a:ext cx="5505480" cy="3223080"/>
          </a:xfrm>
          <a:custGeom>
            <a:avLst/>
            <a:gdLst/>
            <a:ahLst/>
            <a:cxnLst/>
            <a:rect l="l" t="t" r="r" b="b"/>
            <a:pathLst>
              <a:path w="5505900" h="3223454">
                <a:moveTo>
                  <a:pt x="0" y="0"/>
                </a:moveTo>
                <a:lnTo>
                  <a:pt x="5505901" y="0"/>
                </a:lnTo>
                <a:lnTo>
                  <a:pt x="5505901" y="3223454"/>
                </a:lnTo>
                <a:lnTo>
                  <a:pt x="0" y="3223454"/>
                </a:lnTo>
                <a:lnTo>
                  <a:pt x="0" y="0"/>
                </a:lnTo>
                <a:close/>
              </a:path>
            </a:pathLst>
          </a:custGeom>
          <a:blipFill rotWithShape="0">
            <a:blip r:embed="rId4">
              <a:alphaModFix amt="6000"/>
            </a:blip>
            <a:srcRect/>
            <a:stretch/>
          </a:blipFill>
          <a:ln w="0">
            <a:noFill/>
          </a:ln>
        </p:spPr>
        <p:style>
          <a:lnRef idx="0">
            <a:scrgbClr r="0" g="0" b="0"/>
          </a:lnRef>
          <a:fillRef idx="0">
            <a:scrgbClr r="0" g="0" b="0"/>
          </a:fillRef>
          <a:effectRef idx="0">
            <a:scrgbClr r="0" g="0" b="0"/>
          </a:effectRef>
          <a:fontRef idx="minor"/>
        </p:style>
      </p:sp>
      <p:pic>
        <p:nvPicPr>
          <p:cNvPr id="3" name="Picture 2">
            <a:extLst>
              <a:ext uri="{FF2B5EF4-FFF2-40B4-BE49-F238E27FC236}">
                <a16:creationId xmlns:a16="http://schemas.microsoft.com/office/drawing/2014/main" id="{8C5F7AB5-476E-8C39-5B97-B701AA4C3F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94720" y="1867044"/>
            <a:ext cx="8456656" cy="73238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125" name="Freeform 2"/>
          <p:cNvSpPr/>
          <p:nvPr/>
        </p:nvSpPr>
        <p:spPr>
          <a:xfrm>
            <a:off x="-461160" y="6491520"/>
            <a:ext cx="5505480" cy="3223080"/>
          </a:xfrm>
          <a:custGeom>
            <a:avLst/>
            <a:gdLst/>
            <a:ahLst/>
            <a:cxnLst/>
            <a:rect l="l" t="t" r="r" b="b"/>
            <a:pathLst>
              <a:path w="5505900" h="3223454">
                <a:moveTo>
                  <a:pt x="0" y="0"/>
                </a:moveTo>
                <a:lnTo>
                  <a:pt x="5505900" y="0"/>
                </a:lnTo>
                <a:lnTo>
                  <a:pt x="5505900" y="3223454"/>
                </a:lnTo>
                <a:lnTo>
                  <a:pt x="0" y="3223454"/>
                </a:lnTo>
                <a:lnTo>
                  <a:pt x="0" y="0"/>
                </a:lnTo>
                <a:close/>
              </a:path>
            </a:pathLst>
          </a:custGeom>
          <a:blipFill rotWithShape="0">
            <a:blip r:embed="rId3">
              <a:alphaModFix amt="6000"/>
            </a:blip>
            <a:srcRect/>
            <a:stretch/>
          </a:blipFill>
          <a:ln w="0">
            <a:noFill/>
          </a:ln>
        </p:spPr>
        <p:style>
          <a:lnRef idx="0">
            <a:scrgbClr r="0" g="0" b="0"/>
          </a:lnRef>
          <a:fillRef idx="0">
            <a:scrgbClr r="0" g="0" b="0"/>
          </a:fillRef>
          <a:effectRef idx="0">
            <a:scrgbClr r="0" g="0" b="0"/>
          </a:effectRef>
          <a:fontRef idx="minor"/>
        </p:style>
      </p:sp>
      <p:sp>
        <p:nvSpPr>
          <p:cNvPr id="126" name="Freeform 3"/>
          <p:cNvSpPr/>
          <p:nvPr/>
        </p:nvSpPr>
        <p:spPr>
          <a:xfrm>
            <a:off x="15010200" y="315720"/>
            <a:ext cx="2898000" cy="2773800"/>
          </a:xfrm>
          <a:custGeom>
            <a:avLst/>
            <a:gdLst/>
            <a:ahLst/>
            <a:cxnLst/>
            <a:rect l="l" t="t" r="r" b="b"/>
            <a:pathLst>
              <a:path w="2898297" h="2774040">
                <a:moveTo>
                  <a:pt x="0" y="0"/>
                </a:moveTo>
                <a:lnTo>
                  <a:pt x="2898298" y="0"/>
                </a:lnTo>
                <a:lnTo>
                  <a:pt x="2898298" y="2774040"/>
                </a:lnTo>
                <a:lnTo>
                  <a:pt x="0" y="2774040"/>
                </a:lnTo>
                <a:lnTo>
                  <a:pt x="0" y="0"/>
                </a:lnTo>
                <a:close/>
              </a:path>
            </a:pathLst>
          </a:custGeom>
          <a:blipFill rotWithShape="0">
            <a:blip r:embed="rId4">
              <a:alphaModFix amt="6000"/>
            </a:blip>
            <a:srcRect/>
            <a:stretch/>
          </a:blipFill>
          <a:ln w="0">
            <a:noFill/>
          </a:ln>
        </p:spPr>
        <p:style>
          <a:lnRef idx="0">
            <a:scrgbClr r="0" g="0" b="0"/>
          </a:lnRef>
          <a:fillRef idx="0">
            <a:scrgbClr r="0" g="0" b="0"/>
          </a:fillRef>
          <a:effectRef idx="0">
            <a:scrgbClr r="0" g="0" b="0"/>
          </a:effectRef>
          <a:fontRef idx="minor"/>
        </p:style>
      </p:sp>
      <p:grpSp>
        <p:nvGrpSpPr>
          <p:cNvPr id="127" name="Group 4"/>
          <p:cNvGrpSpPr/>
          <p:nvPr/>
        </p:nvGrpSpPr>
        <p:grpSpPr>
          <a:xfrm>
            <a:off x="3564000" y="5912640"/>
            <a:ext cx="2152440" cy="1258920"/>
            <a:chOff x="3564000" y="5912640"/>
            <a:chExt cx="2152440" cy="1258920"/>
          </a:xfrm>
        </p:grpSpPr>
        <p:sp>
          <p:nvSpPr>
            <p:cNvPr id="128" name="Freeform 5"/>
            <p:cNvSpPr/>
            <p:nvPr/>
          </p:nvSpPr>
          <p:spPr>
            <a:xfrm>
              <a:off x="3564000" y="6130080"/>
              <a:ext cx="2152440" cy="1041480"/>
            </a:xfrm>
            <a:custGeom>
              <a:avLst/>
              <a:gdLst/>
              <a:ahLst/>
              <a:cxnLst/>
              <a:rect l="l" t="t" r="r" b="b"/>
              <a:pathLst>
                <a:path w="565766" h="273818">
                  <a:moveTo>
                    <a:pt x="0" y="0"/>
                  </a:moveTo>
                  <a:lnTo>
                    <a:pt x="565766" y="0"/>
                  </a:lnTo>
                  <a:lnTo>
                    <a:pt x="565766" y="273818"/>
                  </a:lnTo>
                  <a:lnTo>
                    <a:pt x="0" y="273818"/>
                  </a:ln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129" name="TextBox 6"/>
            <p:cNvSpPr/>
            <p:nvPr/>
          </p:nvSpPr>
          <p:spPr>
            <a:xfrm>
              <a:off x="3564000" y="5912640"/>
              <a:ext cx="2152440" cy="125892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a:lnSpc>
                  <a:spcPts val="2798"/>
                </a:lnSpc>
              </a:pPr>
              <a:r>
                <a:rPr lang="en-US" sz="2000" b="0" strike="noStrike" spc="-1">
                  <a:solidFill>
                    <a:srgbClr val="000000"/>
                  </a:solidFill>
                  <a:latin typeface="Poppins Bold"/>
                </a:rPr>
                <a:t>Bi-Encoder</a:t>
              </a:r>
              <a:endParaRPr lang="en-IN" sz="2000" b="0" strike="noStrike" spc="-1">
                <a:latin typeface="Arial"/>
              </a:endParaRPr>
            </a:p>
          </p:txBody>
        </p:sp>
      </p:grpSp>
      <p:grpSp>
        <p:nvGrpSpPr>
          <p:cNvPr id="130" name="Group 7"/>
          <p:cNvGrpSpPr/>
          <p:nvPr/>
        </p:nvGrpSpPr>
        <p:grpSpPr>
          <a:xfrm>
            <a:off x="3582000" y="7626600"/>
            <a:ext cx="2152440" cy="1258920"/>
            <a:chOff x="3582000" y="7626600"/>
            <a:chExt cx="2152440" cy="1258920"/>
          </a:xfrm>
        </p:grpSpPr>
        <p:sp>
          <p:nvSpPr>
            <p:cNvPr id="131" name="Freeform 8"/>
            <p:cNvSpPr/>
            <p:nvPr/>
          </p:nvSpPr>
          <p:spPr>
            <a:xfrm>
              <a:off x="3582000" y="7844040"/>
              <a:ext cx="2152440" cy="1041480"/>
            </a:xfrm>
            <a:custGeom>
              <a:avLst/>
              <a:gdLst/>
              <a:ahLst/>
              <a:cxnLst/>
              <a:rect l="l" t="t" r="r" b="b"/>
              <a:pathLst>
                <a:path w="565766" h="273818">
                  <a:moveTo>
                    <a:pt x="0" y="0"/>
                  </a:moveTo>
                  <a:lnTo>
                    <a:pt x="565766" y="0"/>
                  </a:lnTo>
                  <a:lnTo>
                    <a:pt x="565766" y="273818"/>
                  </a:lnTo>
                  <a:lnTo>
                    <a:pt x="0" y="273818"/>
                  </a:ln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132" name="TextBox 9"/>
            <p:cNvSpPr/>
            <p:nvPr/>
          </p:nvSpPr>
          <p:spPr>
            <a:xfrm>
              <a:off x="3582000" y="7626600"/>
              <a:ext cx="2152440" cy="125892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a:lnSpc>
                  <a:spcPts val="2798"/>
                </a:lnSpc>
              </a:pPr>
              <a:r>
                <a:rPr lang="en-US" sz="2000" b="0" strike="noStrike" spc="-1">
                  <a:solidFill>
                    <a:srgbClr val="000000"/>
                  </a:solidFill>
                  <a:latin typeface="Poppins Bold"/>
                </a:rPr>
                <a:t>Bi-Encoder</a:t>
              </a:r>
              <a:endParaRPr lang="en-IN" sz="2000" b="0" strike="noStrike" spc="-1">
                <a:latin typeface="Arial"/>
              </a:endParaRPr>
            </a:p>
          </p:txBody>
        </p:sp>
      </p:grpSp>
      <p:sp>
        <p:nvSpPr>
          <p:cNvPr id="133" name="AutoShape 10"/>
          <p:cNvSpPr/>
          <p:nvPr/>
        </p:nvSpPr>
        <p:spPr>
          <a:xfrm>
            <a:off x="2543040" y="6656760"/>
            <a:ext cx="1019520" cy="14400"/>
          </a:xfrm>
          <a:prstGeom prst="line">
            <a:avLst/>
          </a:prstGeom>
          <a:ln w="28575">
            <a:solidFill>
              <a:srgbClr val="FFFFFF"/>
            </a:solidFill>
            <a:round/>
            <a:tailEnd type="arrow" w="med" len="sm"/>
          </a:ln>
        </p:spPr>
        <p:style>
          <a:lnRef idx="0">
            <a:scrgbClr r="0" g="0" b="0"/>
          </a:lnRef>
          <a:fillRef idx="0">
            <a:scrgbClr r="0" g="0" b="0"/>
          </a:fillRef>
          <a:effectRef idx="0">
            <a:scrgbClr r="0" g="0" b="0"/>
          </a:effectRef>
          <a:fontRef idx="minor"/>
        </p:style>
      </p:sp>
      <p:sp>
        <p:nvSpPr>
          <p:cNvPr id="134" name="AutoShape 11"/>
          <p:cNvSpPr/>
          <p:nvPr/>
        </p:nvSpPr>
        <p:spPr>
          <a:xfrm>
            <a:off x="2919240" y="8439840"/>
            <a:ext cx="625680" cy="360"/>
          </a:xfrm>
          <a:prstGeom prst="line">
            <a:avLst/>
          </a:prstGeom>
          <a:ln w="28575">
            <a:solidFill>
              <a:srgbClr val="FFFFFF"/>
            </a:solidFill>
            <a:round/>
            <a:tailEnd type="arrow" w="med" len="sm"/>
          </a:ln>
        </p:spPr>
        <p:style>
          <a:lnRef idx="0">
            <a:scrgbClr r="0" g="0" b="0"/>
          </a:lnRef>
          <a:fillRef idx="0">
            <a:scrgbClr r="0" g="0" b="0"/>
          </a:fillRef>
          <a:effectRef idx="0">
            <a:scrgbClr r="0" g="0" b="0"/>
          </a:effectRef>
          <a:fontRef idx="minor"/>
        </p:style>
      </p:sp>
      <p:sp>
        <p:nvSpPr>
          <p:cNvPr id="135" name="AutoShape 12"/>
          <p:cNvSpPr/>
          <p:nvPr/>
        </p:nvSpPr>
        <p:spPr>
          <a:xfrm>
            <a:off x="5715720" y="6685560"/>
            <a:ext cx="1019160" cy="14760"/>
          </a:xfrm>
          <a:prstGeom prst="line">
            <a:avLst/>
          </a:prstGeom>
          <a:ln w="28575">
            <a:solidFill>
              <a:srgbClr val="FFFFFF"/>
            </a:solidFill>
            <a:round/>
            <a:tailEnd type="arrow" w="med" len="sm"/>
          </a:ln>
        </p:spPr>
        <p:style>
          <a:lnRef idx="0">
            <a:scrgbClr r="0" g="0" b="0"/>
          </a:lnRef>
          <a:fillRef idx="0">
            <a:scrgbClr r="0" g="0" b="0"/>
          </a:fillRef>
          <a:effectRef idx="0">
            <a:scrgbClr r="0" g="0" b="0"/>
          </a:effectRef>
          <a:fontRef idx="minor"/>
        </p:style>
      </p:sp>
      <p:sp>
        <p:nvSpPr>
          <p:cNvPr id="136" name="AutoShape 13"/>
          <p:cNvSpPr/>
          <p:nvPr/>
        </p:nvSpPr>
        <p:spPr>
          <a:xfrm>
            <a:off x="5697720" y="8411040"/>
            <a:ext cx="1019520" cy="14400"/>
          </a:xfrm>
          <a:prstGeom prst="line">
            <a:avLst/>
          </a:prstGeom>
          <a:ln w="28575">
            <a:solidFill>
              <a:srgbClr val="FFFFFF"/>
            </a:solidFill>
            <a:round/>
            <a:tailEnd type="arrow" w="med" len="sm"/>
          </a:ln>
        </p:spPr>
        <p:style>
          <a:lnRef idx="0">
            <a:scrgbClr r="0" g="0" b="0"/>
          </a:lnRef>
          <a:fillRef idx="0">
            <a:scrgbClr r="0" g="0" b="0"/>
          </a:fillRef>
          <a:effectRef idx="0">
            <a:scrgbClr r="0" g="0" b="0"/>
          </a:effectRef>
          <a:fontRef idx="minor"/>
        </p:style>
      </p:sp>
      <p:sp>
        <p:nvSpPr>
          <p:cNvPr id="137" name="AutoShape 14"/>
          <p:cNvSpPr/>
          <p:nvPr/>
        </p:nvSpPr>
        <p:spPr>
          <a:xfrm>
            <a:off x="8481960" y="6714360"/>
            <a:ext cx="1019520" cy="14760"/>
          </a:xfrm>
          <a:prstGeom prst="line">
            <a:avLst/>
          </a:prstGeom>
          <a:ln w="28575">
            <a:solidFill>
              <a:srgbClr val="FFFFFF"/>
            </a:solidFill>
            <a:round/>
            <a:tailEnd type="arrow" w="med" len="sm"/>
          </a:ln>
        </p:spPr>
        <p:style>
          <a:lnRef idx="0">
            <a:scrgbClr r="0" g="0" b="0"/>
          </a:lnRef>
          <a:fillRef idx="0">
            <a:scrgbClr r="0" g="0" b="0"/>
          </a:fillRef>
          <a:effectRef idx="0">
            <a:scrgbClr r="0" g="0" b="0"/>
          </a:effectRef>
          <a:fontRef idx="minor"/>
        </p:style>
      </p:sp>
      <p:sp>
        <p:nvSpPr>
          <p:cNvPr id="138" name="AutoShape 15"/>
          <p:cNvSpPr/>
          <p:nvPr/>
        </p:nvSpPr>
        <p:spPr>
          <a:xfrm>
            <a:off x="8481960" y="8341560"/>
            <a:ext cx="1019520" cy="14400"/>
          </a:xfrm>
          <a:prstGeom prst="line">
            <a:avLst/>
          </a:prstGeom>
          <a:ln w="28575">
            <a:solidFill>
              <a:srgbClr val="FFFFFF"/>
            </a:solidFill>
            <a:round/>
            <a:tailEnd type="arrow" w="med" len="sm"/>
          </a:ln>
        </p:spPr>
        <p:style>
          <a:lnRef idx="0">
            <a:scrgbClr r="0" g="0" b="0"/>
          </a:lnRef>
          <a:fillRef idx="0">
            <a:scrgbClr r="0" g="0" b="0"/>
          </a:fillRef>
          <a:effectRef idx="0">
            <a:scrgbClr r="0" g="0" b="0"/>
          </a:effectRef>
          <a:fontRef idx="minor"/>
        </p:style>
      </p:sp>
      <p:sp>
        <p:nvSpPr>
          <p:cNvPr id="139" name="AutoShape 16"/>
          <p:cNvSpPr/>
          <p:nvPr/>
        </p:nvSpPr>
        <p:spPr>
          <a:xfrm>
            <a:off x="11374200" y="7495200"/>
            <a:ext cx="1019520" cy="14760"/>
          </a:xfrm>
          <a:prstGeom prst="line">
            <a:avLst/>
          </a:prstGeom>
          <a:ln w="28575">
            <a:solidFill>
              <a:srgbClr val="FFFFFF"/>
            </a:solidFill>
            <a:round/>
            <a:tailEnd type="arrow" w="med" len="sm"/>
          </a:ln>
        </p:spPr>
        <p:style>
          <a:lnRef idx="0">
            <a:scrgbClr r="0" g="0" b="0"/>
          </a:lnRef>
          <a:fillRef idx="0">
            <a:scrgbClr r="0" g="0" b="0"/>
          </a:fillRef>
          <a:effectRef idx="0">
            <a:scrgbClr r="0" g="0" b="0"/>
          </a:effectRef>
          <a:fontRef idx="minor"/>
        </p:style>
      </p:sp>
      <p:sp>
        <p:nvSpPr>
          <p:cNvPr id="140" name="AutoShape 17"/>
          <p:cNvSpPr/>
          <p:nvPr/>
        </p:nvSpPr>
        <p:spPr>
          <a:xfrm>
            <a:off x="14475600" y="7548840"/>
            <a:ext cx="1019160" cy="14760"/>
          </a:xfrm>
          <a:prstGeom prst="line">
            <a:avLst/>
          </a:prstGeom>
          <a:ln w="28575">
            <a:solidFill>
              <a:srgbClr val="FFFFFF"/>
            </a:solidFill>
            <a:round/>
            <a:tailEnd type="arrow" w="med" len="sm"/>
          </a:ln>
        </p:spPr>
        <p:style>
          <a:lnRef idx="0">
            <a:scrgbClr r="0" g="0" b="0"/>
          </a:lnRef>
          <a:fillRef idx="0">
            <a:scrgbClr r="0" g="0" b="0"/>
          </a:fillRef>
          <a:effectRef idx="0">
            <a:scrgbClr r="0" g="0" b="0"/>
          </a:effectRef>
          <a:fontRef idx="minor"/>
        </p:style>
      </p:sp>
      <p:grpSp>
        <p:nvGrpSpPr>
          <p:cNvPr id="141" name="Group 18"/>
          <p:cNvGrpSpPr/>
          <p:nvPr/>
        </p:nvGrpSpPr>
        <p:grpSpPr>
          <a:xfrm>
            <a:off x="582120" y="7816320"/>
            <a:ext cx="2356200" cy="1069200"/>
            <a:chOff x="582120" y="7816320"/>
            <a:chExt cx="2356200" cy="1069200"/>
          </a:xfrm>
        </p:grpSpPr>
        <p:sp>
          <p:nvSpPr>
            <p:cNvPr id="142" name="Freeform 19"/>
            <p:cNvSpPr/>
            <p:nvPr/>
          </p:nvSpPr>
          <p:spPr>
            <a:xfrm>
              <a:off x="582120" y="7983000"/>
              <a:ext cx="2356200" cy="902520"/>
            </a:xfrm>
            <a:custGeom>
              <a:avLst/>
              <a:gdLst/>
              <a:ahLst/>
              <a:cxnLst/>
              <a:rect l="l" t="t" r="r" b="b"/>
              <a:pathLst>
                <a:path w="808455" h="309773">
                  <a:moveTo>
                    <a:pt x="154887" y="0"/>
                  </a:moveTo>
                  <a:lnTo>
                    <a:pt x="653569" y="0"/>
                  </a:lnTo>
                  <a:cubicBezTo>
                    <a:pt x="694647" y="0"/>
                    <a:pt x="734043" y="16318"/>
                    <a:pt x="763090" y="45365"/>
                  </a:cubicBezTo>
                  <a:cubicBezTo>
                    <a:pt x="792137" y="74412"/>
                    <a:pt x="808455" y="113808"/>
                    <a:pt x="808455" y="154887"/>
                  </a:cubicBezTo>
                  <a:lnTo>
                    <a:pt x="808455" y="154887"/>
                  </a:lnTo>
                  <a:cubicBezTo>
                    <a:pt x="808455" y="195965"/>
                    <a:pt x="792137" y="235361"/>
                    <a:pt x="763090" y="264408"/>
                  </a:cubicBezTo>
                  <a:cubicBezTo>
                    <a:pt x="734043" y="293455"/>
                    <a:pt x="694647" y="309773"/>
                    <a:pt x="653569" y="309773"/>
                  </a:cubicBezTo>
                  <a:lnTo>
                    <a:pt x="154887" y="309773"/>
                  </a:lnTo>
                  <a:cubicBezTo>
                    <a:pt x="113808" y="309773"/>
                    <a:pt x="74412" y="293455"/>
                    <a:pt x="45365" y="264408"/>
                  </a:cubicBezTo>
                  <a:cubicBezTo>
                    <a:pt x="16318" y="235361"/>
                    <a:pt x="0" y="195965"/>
                    <a:pt x="0" y="154887"/>
                  </a:cubicBezTo>
                  <a:lnTo>
                    <a:pt x="0" y="154887"/>
                  </a:lnTo>
                  <a:cubicBezTo>
                    <a:pt x="0" y="113808"/>
                    <a:pt x="16318" y="74412"/>
                    <a:pt x="45365" y="45365"/>
                  </a:cubicBezTo>
                  <a:cubicBezTo>
                    <a:pt x="74412" y="16318"/>
                    <a:pt x="113808" y="0"/>
                    <a:pt x="154887" y="0"/>
                  </a:cubicBez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143" name="TextBox 20"/>
            <p:cNvSpPr/>
            <p:nvPr/>
          </p:nvSpPr>
          <p:spPr>
            <a:xfrm>
              <a:off x="582120" y="7816320"/>
              <a:ext cx="2356200" cy="1069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a:lnSpc>
                  <a:spcPts val="2798"/>
                </a:lnSpc>
              </a:pPr>
              <a:r>
                <a:rPr lang="en-US" sz="2000" b="0" strike="noStrike" spc="-1">
                  <a:solidFill>
                    <a:srgbClr val="000000"/>
                  </a:solidFill>
                  <a:latin typeface="Poppins Bold"/>
                </a:rPr>
                <a:t>User Query </a:t>
              </a:r>
              <a:endParaRPr lang="en-IN" sz="2000" b="0" strike="noStrike" spc="-1">
                <a:latin typeface="Arial"/>
              </a:endParaRPr>
            </a:p>
          </p:txBody>
        </p:sp>
      </p:grpSp>
      <p:grpSp>
        <p:nvGrpSpPr>
          <p:cNvPr id="144" name="Group 21"/>
          <p:cNvGrpSpPr/>
          <p:nvPr/>
        </p:nvGrpSpPr>
        <p:grpSpPr>
          <a:xfrm>
            <a:off x="657000" y="6044400"/>
            <a:ext cx="2301480" cy="1069200"/>
            <a:chOff x="657000" y="6044400"/>
            <a:chExt cx="2301480" cy="1069200"/>
          </a:xfrm>
        </p:grpSpPr>
        <p:sp>
          <p:nvSpPr>
            <p:cNvPr id="145" name="Freeform 22"/>
            <p:cNvSpPr/>
            <p:nvPr/>
          </p:nvSpPr>
          <p:spPr>
            <a:xfrm>
              <a:off x="657000" y="6211080"/>
              <a:ext cx="2301480" cy="902520"/>
            </a:xfrm>
            <a:custGeom>
              <a:avLst/>
              <a:gdLst/>
              <a:ahLst/>
              <a:cxnLst/>
              <a:rect l="l" t="t" r="r" b="b"/>
              <a:pathLst>
                <a:path w="789709" h="309773">
                  <a:moveTo>
                    <a:pt x="154887" y="0"/>
                  </a:moveTo>
                  <a:lnTo>
                    <a:pt x="634822" y="0"/>
                  </a:lnTo>
                  <a:cubicBezTo>
                    <a:pt x="675901" y="0"/>
                    <a:pt x="715297" y="16318"/>
                    <a:pt x="744344" y="45365"/>
                  </a:cubicBezTo>
                  <a:cubicBezTo>
                    <a:pt x="773391" y="74412"/>
                    <a:pt x="789709" y="113808"/>
                    <a:pt x="789709" y="154887"/>
                  </a:cubicBezTo>
                  <a:lnTo>
                    <a:pt x="789709" y="154887"/>
                  </a:lnTo>
                  <a:cubicBezTo>
                    <a:pt x="789709" y="195965"/>
                    <a:pt x="773391" y="235361"/>
                    <a:pt x="744344" y="264408"/>
                  </a:cubicBezTo>
                  <a:cubicBezTo>
                    <a:pt x="715297" y="293455"/>
                    <a:pt x="675901" y="309773"/>
                    <a:pt x="634822" y="309773"/>
                  </a:cubicBezTo>
                  <a:lnTo>
                    <a:pt x="154887" y="309773"/>
                  </a:lnTo>
                  <a:cubicBezTo>
                    <a:pt x="113808" y="309773"/>
                    <a:pt x="74412" y="293455"/>
                    <a:pt x="45365" y="264408"/>
                  </a:cubicBezTo>
                  <a:cubicBezTo>
                    <a:pt x="16318" y="235361"/>
                    <a:pt x="0" y="195965"/>
                    <a:pt x="0" y="154887"/>
                  </a:cubicBezTo>
                  <a:lnTo>
                    <a:pt x="0" y="154887"/>
                  </a:lnTo>
                  <a:cubicBezTo>
                    <a:pt x="0" y="113808"/>
                    <a:pt x="16318" y="74412"/>
                    <a:pt x="45365" y="45365"/>
                  </a:cubicBezTo>
                  <a:cubicBezTo>
                    <a:pt x="74412" y="16318"/>
                    <a:pt x="113808" y="0"/>
                    <a:pt x="154887" y="0"/>
                  </a:cubicBez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146" name="TextBox 23"/>
            <p:cNvSpPr/>
            <p:nvPr/>
          </p:nvSpPr>
          <p:spPr>
            <a:xfrm>
              <a:off x="657000" y="6044400"/>
              <a:ext cx="2301480" cy="1069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a:lnSpc>
                  <a:spcPts val="2798"/>
                </a:lnSpc>
              </a:pPr>
              <a:r>
                <a:rPr lang="en-US" sz="2000" b="0" strike="noStrike" spc="-1">
                  <a:solidFill>
                    <a:srgbClr val="000000"/>
                  </a:solidFill>
                  <a:latin typeface="Poppins Bold"/>
                </a:rPr>
                <a:t>Example Queries</a:t>
              </a:r>
              <a:endParaRPr lang="en-IN" sz="2000" b="0" strike="noStrike" spc="-1">
                <a:latin typeface="Arial"/>
              </a:endParaRPr>
            </a:p>
          </p:txBody>
        </p:sp>
      </p:grpSp>
      <p:grpSp>
        <p:nvGrpSpPr>
          <p:cNvPr id="147" name="Group 24"/>
          <p:cNvGrpSpPr/>
          <p:nvPr/>
        </p:nvGrpSpPr>
        <p:grpSpPr>
          <a:xfrm>
            <a:off x="6736320" y="5870880"/>
            <a:ext cx="1764360" cy="1647360"/>
            <a:chOff x="6736320" y="5870880"/>
            <a:chExt cx="1764360" cy="1647360"/>
          </a:xfrm>
        </p:grpSpPr>
        <p:sp>
          <p:nvSpPr>
            <p:cNvPr id="148" name="Freeform 25"/>
            <p:cNvSpPr/>
            <p:nvPr/>
          </p:nvSpPr>
          <p:spPr>
            <a:xfrm>
              <a:off x="6736320" y="5870880"/>
              <a:ext cx="1764360" cy="1647360"/>
            </a:xfrm>
            <a:custGeom>
              <a:avLst/>
              <a:gdLst/>
              <a:ahLst/>
              <a:cxnLst/>
              <a:rect l="l" t="t" r="r" b="b"/>
              <a:pathLst>
                <a:path w="812800" h="759000">
                  <a:moveTo>
                    <a:pt x="406400" y="0"/>
                  </a:moveTo>
                  <a:cubicBezTo>
                    <a:pt x="181951" y="0"/>
                    <a:pt x="0" y="169908"/>
                    <a:pt x="0" y="379500"/>
                  </a:cubicBezTo>
                  <a:cubicBezTo>
                    <a:pt x="0" y="589092"/>
                    <a:pt x="181951" y="759000"/>
                    <a:pt x="406400" y="759000"/>
                  </a:cubicBezTo>
                  <a:cubicBezTo>
                    <a:pt x="630849" y="759000"/>
                    <a:pt x="812800" y="589092"/>
                    <a:pt x="812800" y="379500"/>
                  </a:cubicBezTo>
                  <a:cubicBezTo>
                    <a:pt x="812800" y="169908"/>
                    <a:pt x="630849" y="0"/>
                    <a:pt x="406400" y="0"/>
                  </a:cubicBez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149" name="TextBox 26"/>
            <p:cNvSpPr/>
            <p:nvPr/>
          </p:nvSpPr>
          <p:spPr>
            <a:xfrm>
              <a:off x="6901920" y="5922000"/>
              <a:ext cx="1433520" cy="14418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a:lnSpc>
                  <a:spcPts val="2239"/>
                </a:lnSpc>
              </a:pPr>
              <a:r>
                <a:rPr lang="en-US" sz="1600" b="0" strike="noStrike" spc="-1">
                  <a:solidFill>
                    <a:srgbClr val="000000"/>
                  </a:solidFill>
                  <a:latin typeface="Poppins Bold"/>
                </a:rPr>
                <a:t>[...]</a:t>
              </a:r>
              <a:endParaRPr lang="en-IN" sz="1600" b="0" strike="noStrike" spc="-1">
                <a:latin typeface="Arial"/>
              </a:endParaRPr>
            </a:p>
            <a:p>
              <a:pPr algn="ctr">
                <a:lnSpc>
                  <a:spcPts val="2239"/>
                </a:lnSpc>
              </a:pPr>
              <a:r>
                <a:rPr lang="en-US" sz="1600" b="0" strike="noStrike" spc="-1">
                  <a:solidFill>
                    <a:srgbClr val="000000"/>
                  </a:solidFill>
                  <a:latin typeface="Poppins Bold"/>
                </a:rPr>
                <a:t>Example Query Embeddings</a:t>
              </a:r>
              <a:endParaRPr lang="en-IN" sz="1600" b="0" strike="noStrike" spc="-1">
                <a:latin typeface="Arial"/>
              </a:endParaRPr>
            </a:p>
          </p:txBody>
        </p:sp>
      </p:grpSp>
      <p:grpSp>
        <p:nvGrpSpPr>
          <p:cNvPr id="150" name="Group 27"/>
          <p:cNvGrpSpPr/>
          <p:nvPr/>
        </p:nvGrpSpPr>
        <p:grpSpPr>
          <a:xfrm>
            <a:off x="6755760" y="7610400"/>
            <a:ext cx="1764360" cy="1647360"/>
            <a:chOff x="6755760" y="7610400"/>
            <a:chExt cx="1764360" cy="1647360"/>
          </a:xfrm>
        </p:grpSpPr>
        <p:sp>
          <p:nvSpPr>
            <p:cNvPr id="151" name="Freeform 28"/>
            <p:cNvSpPr/>
            <p:nvPr/>
          </p:nvSpPr>
          <p:spPr>
            <a:xfrm>
              <a:off x="6755760" y="7610400"/>
              <a:ext cx="1764360" cy="1647360"/>
            </a:xfrm>
            <a:custGeom>
              <a:avLst/>
              <a:gdLst/>
              <a:ahLst/>
              <a:cxnLst/>
              <a:rect l="l" t="t" r="r" b="b"/>
              <a:pathLst>
                <a:path w="812800" h="759000">
                  <a:moveTo>
                    <a:pt x="406400" y="0"/>
                  </a:moveTo>
                  <a:cubicBezTo>
                    <a:pt x="181951" y="0"/>
                    <a:pt x="0" y="169908"/>
                    <a:pt x="0" y="379500"/>
                  </a:cubicBezTo>
                  <a:cubicBezTo>
                    <a:pt x="0" y="589092"/>
                    <a:pt x="181951" y="759000"/>
                    <a:pt x="406400" y="759000"/>
                  </a:cubicBezTo>
                  <a:cubicBezTo>
                    <a:pt x="630849" y="759000"/>
                    <a:pt x="812800" y="589092"/>
                    <a:pt x="812800" y="379500"/>
                  </a:cubicBezTo>
                  <a:cubicBezTo>
                    <a:pt x="812800" y="169908"/>
                    <a:pt x="630849" y="0"/>
                    <a:pt x="406400" y="0"/>
                  </a:cubicBez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152" name="TextBox 29"/>
            <p:cNvSpPr/>
            <p:nvPr/>
          </p:nvSpPr>
          <p:spPr>
            <a:xfrm>
              <a:off x="6921000" y="7661520"/>
              <a:ext cx="1433520" cy="14418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a:lnSpc>
                  <a:spcPts val="2239"/>
                </a:lnSpc>
              </a:pPr>
              <a:r>
                <a:rPr lang="en-US" sz="1600" b="0" strike="noStrike" spc="-1">
                  <a:solidFill>
                    <a:srgbClr val="000000"/>
                  </a:solidFill>
                  <a:latin typeface="Poppins Bold"/>
                </a:rPr>
                <a:t>[...]</a:t>
              </a:r>
              <a:endParaRPr lang="en-IN" sz="1600" b="0" strike="noStrike" spc="-1">
                <a:latin typeface="Arial"/>
              </a:endParaRPr>
            </a:p>
            <a:p>
              <a:pPr algn="ctr">
                <a:lnSpc>
                  <a:spcPts val="2239"/>
                </a:lnSpc>
              </a:pPr>
              <a:r>
                <a:rPr lang="en-US" sz="1600" b="0" strike="noStrike" spc="-1">
                  <a:solidFill>
                    <a:srgbClr val="000000"/>
                  </a:solidFill>
                  <a:latin typeface="Poppins Bold"/>
                </a:rPr>
                <a:t>User Query Embeddings</a:t>
              </a:r>
              <a:endParaRPr lang="en-IN" sz="1600" b="0" strike="noStrike" spc="-1">
                <a:latin typeface="Arial"/>
              </a:endParaRPr>
            </a:p>
          </p:txBody>
        </p:sp>
      </p:grpSp>
      <p:grpSp>
        <p:nvGrpSpPr>
          <p:cNvPr id="153" name="Group 30"/>
          <p:cNvGrpSpPr/>
          <p:nvPr/>
        </p:nvGrpSpPr>
        <p:grpSpPr>
          <a:xfrm>
            <a:off x="9540000" y="6225480"/>
            <a:ext cx="1946880" cy="2368080"/>
            <a:chOff x="9540000" y="6225480"/>
            <a:chExt cx="1946880" cy="2368080"/>
          </a:xfrm>
        </p:grpSpPr>
        <p:sp>
          <p:nvSpPr>
            <p:cNvPr id="154" name="Freeform 31"/>
            <p:cNvSpPr/>
            <p:nvPr/>
          </p:nvSpPr>
          <p:spPr>
            <a:xfrm>
              <a:off x="9540000" y="6442920"/>
              <a:ext cx="1946880" cy="2150640"/>
            </a:xfrm>
            <a:custGeom>
              <a:avLst/>
              <a:gdLst/>
              <a:ahLst/>
              <a:cxnLst/>
              <a:rect l="l" t="t" r="r" b="b"/>
              <a:pathLst>
                <a:path w="511745" h="565353">
                  <a:moveTo>
                    <a:pt x="0" y="0"/>
                  </a:moveTo>
                  <a:lnTo>
                    <a:pt x="511745" y="0"/>
                  </a:lnTo>
                  <a:lnTo>
                    <a:pt x="511745" y="565353"/>
                  </a:lnTo>
                  <a:lnTo>
                    <a:pt x="0" y="565353"/>
                  </a:ln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155" name="TextBox 32"/>
            <p:cNvSpPr/>
            <p:nvPr/>
          </p:nvSpPr>
          <p:spPr>
            <a:xfrm>
              <a:off x="9540000" y="6225480"/>
              <a:ext cx="1946880" cy="23680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a:lnSpc>
                  <a:spcPts val="2798"/>
                </a:lnSpc>
              </a:pPr>
              <a:r>
                <a:rPr lang="en-US" sz="2000" b="0" strike="noStrike" spc="-1">
                  <a:solidFill>
                    <a:srgbClr val="000000"/>
                  </a:solidFill>
                  <a:latin typeface="Poppins Bold"/>
                </a:rPr>
                <a:t>Top-k Similar </a:t>
              </a:r>
              <a:endParaRPr lang="en-IN" sz="2000" b="0" strike="noStrike" spc="-1">
                <a:latin typeface="Arial"/>
              </a:endParaRPr>
            </a:p>
            <a:p>
              <a:pPr algn="ctr">
                <a:lnSpc>
                  <a:spcPts val="2798"/>
                </a:lnSpc>
              </a:pPr>
              <a:r>
                <a:rPr lang="en-US" sz="2000" b="0" strike="noStrike" spc="-1">
                  <a:solidFill>
                    <a:srgbClr val="000000"/>
                  </a:solidFill>
                  <a:latin typeface="Poppins Bold"/>
                </a:rPr>
                <a:t>Example Queries</a:t>
              </a:r>
              <a:endParaRPr lang="en-IN" sz="2000" b="0" strike="noStrike" spc="-1">
                <a:latin typeface="Arial"/>
              </a:endParaRPr>
            </a:p>
          </p:txBody>
        </p:sp>
      </p:grpSp>
      <p:grpSp>
        <p:nvGrpSpPr>
          <p:cNvPr id="156" name="Group 33"/>
          <p:cNvGrpSpPr/>
          <p:nvPr/>
        </p:nvGrpSpPr>
        <p:grpSpPr>
          <a:xfrm>
            <a:off x="12422520" y="6326640"/>
            <a:ext cx="2023920" cy="2034360"/>
            <a:chOff x="12422520" y="6326640"/>
            <a:chExt cx="2023920" cy="2034360"/>
          </a:xfrm>
        </p:grpSpPr>
        <p:sp>
          <p:nvSpPr>
            <p:cNvPr id="157" name="Freeform 34"/>
            <p:cNvSpPr/>
            <p:nvPr/>
          </p:nvSpPr>
          <p:spPr>
            <a:xfrm>
              <a:off x="12422520" y="6544080"/>
              <a:ext cx="2023920" cy="1816920"/>
            </a:xfrm>
            <a:custGeom>
              <a:avLst/>
              <a:gdLst/>
              <a:ahLst/>
              <a:cxnLst/>
              <a:rect l="l" t="t" r="r" b="b"/>
              <a:pathLst>
                <a:path w="532030" h="477613">
                  <a:moveTo>
                    <a:pt x="195043" y="0"/>
                  </a:moveTo>
                  <a:lnTo>
                    <a:pt x="336986" y="0"/>
                  </a:lnTo>
                  <a:cubicBezTo>
                    <a:pt x="444706" y="0"/>
                    <a:pt x="532030" y="87324"/>
                    <a:pt x="532030" y="195043"/>
                  </a:cubicBezTo>
                  <a:lnTo>
                    <a:pt x="532030" y="282570"/>
                  </a:lnTo>
                  <a:cubicBezTo>
                    <a:pt x="532030" y="334299"/>
                    <a:pt x="511480" y="383909"/>
                    <a:pt x="474903" y="420487"/>
                  </a:cubicBezTo>
                  <a:cubicBezTo>
                    <a:pt x="438325" y="457064"/>
                    <a:pt x="388715" y="477613"/>
                    <a:pt x="336986" y="477613"/>
                  </a:cubicBezTo>
                  <a:lnTo>
                    <a:pt x="195043" y="477613"/>
                  </a:lnTo>
                  <a:cubicBezTo>
                    <a:pt x="143315" y="477613"/>
                    <a:pt x="93705" y="457064"/>
                    <a:pt x="57127" y="420487"/>
                  </a:cubicBezTo>
                  <a:cubicBezTo>
                    <a:pt x="20549" y="383909"/>
                    <a:pt x="0" y="334299"/>
                    <a:pt x="0" y="282570"/>
                  </a:cubicBezTo>
                  <a:lnTo>
                    <a:pt x="0" y="195043"/>
                  </a:lnTo>
                  <a:cubicBezTo>
                    <a:pt x="0" y="143315"/>
                    <a:pt x="20549" y="93705"/>
                    <a:pt x="57127" y="57127"/>
                  </a:cubicBezTo>
                  <a:cubicBezTo>
                    <a:pt x="93705" y="20549"/>
                    <a:pt x="143315" y="0"/>
                    <a:pt x="195043" y="0"/>
                  </a:cubicBez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158" name="TextBox 35"/>
            <p:cNvSpPr/>
            <p:nvPr/>
          </p:nvSpPr>
          <p:spPr>
            <a:xfrm>
              <a:off x="12422520" y="6326640"/>
              <a:ext cx="2023920" cy="203436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a:lnSpc>
                  <a:spcPts val="2798"/>
                </a:lnSpc>
              </a:pPr>
              <a:r>
                <a:rPr lang="en-US" sz="2000" b="0" strike="noStrike" spc="-1">
                  <a:solidFill>
                    <a:srgbClr val="000000"/>
                  </a:solidFill>
                  <a:latin typeface="Poppins Bold"/>
                </a:rPr>
                <a:t>Re-ranking using cross encoder</a:t>
              </a:r>
              <a:endParaRPr lang="en-IN" sz="2000" b="0" strike="noStrike" spc="-1">
                <a:latin typeface="Arial"/>
              </a:endParaRPr>
            </a:p>
          </p:txBody>
        </p:sp>
      </p:grpSp>
      <p:grpSp>
        <p:nvGrpSpPr>
          <p:cNvPr id="159" name="Group 36"/>
          <p:cNvGrpSpPr/>
          <p:nvPr/>
        </p:nvGrpSpPr>
        <p:grpSpPr>
          <a:xfrm>
            <a:off x="15495120" y="6544080"/>
            <a:ext cx="1965960" cy="2008440"/>
            <a:chOff x="15495120" y="6544080"/>
            <a:chExt cx="1965960" cy="2008440"/>
          </a:xfrm>
        </p:grpSpPr>
        <p:sp>
          <p:nvSpPr>
            <p:cNvPr id="160" name="Freeform 37"/>
            <p:cNvSpPr/>
            <p:nvPr/>
          </p:nvSpPr>
          <p:spPr>
            <a:xfrm>
              <a:off x="15495120" y="6544080"/>
              <a:ext cx="1965960" cy="2008440"/>
            </a:xfrm>
            <a:custGeom>
              <a:avLst/>
              <a:gdLst/>
              <a:ahLst/>
              <a:cxnLst/>
              <a:rect l="l" t="t" r="r" b="b"/>
              <a:pathLst>
                <a:path w="815297" h="832826">
                  <a:moveTo>
                    <a:pt x="407649" y="0"/>
                  </a:moveTo>
                  <a:cubicBezTo>
                    <a:pt x="182511" y="0"/>
                    <a:pt x="0" y="186434"/>
                    <a:pt x="0" y="416413"/>
                  </a:cubicBezTo>
                  <a:cubicBezTo>
                    <a:pt x="0" y="646391"/>
                    <a:pt x="182511" y="832826"/>
                    <a:pt x="407649" y="832826"/>
                  </a:cubicBezTo>
                  <a:cubicBezTo>
                    <a:pt x="632787" y="832826"/>
                    <a:pt x="815297" y="646391"/>
                    <a:pt x="815297" y="416413"/>
                  </a:cubicBezTo>
                  <a:cubicBezTo>
                    <a:pt x="815297" y="186434"/>
                    <a:pt x="632787" y="0"/>
                    <a:pt x="407649" y="0"/>
                  </a:cubicBez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161" name="TextBox 38"/>
            <p:cNvSpPr/>
            <p:nvPr/>
          </p:nvSpPr>
          <p:spPr>
            <a:xfrm>
              <a:off x="15679800" y="6594480"/>
              <a:ext cx="1597320" cy="176976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a:lnSpc>
                  <a:spcPts val="2798"/>
                </a:lnSpc>
              </a:pPr>
              <a:r>
                <a:rPr lang="en-US" sz="2000" b="0" strike="noStrike" spc="-1">
                  <a:solidFill>
                    <a:srgbClr val="000000"/>
                  </a:solidFill>
                  <a:latin typeface="Poppins Bold"/>
                </a:rPr>
                <a:t>Top-k </a:t>
              </a:r>
              <a:endParaRPr lang="en-IN" sz="2000" b="0" strike="noStrike" spc="-1">
                <a:latin typeface="Arial"/>
              </a:endParaRPr>
            </a:p>
            <a:p>
              <a:pPr algn="ctr">
                <a:lnSpc>
                  <a:spcPts val="2798"/>
                </a:lnSpc>
              </a:pPr>
              <a:r>
                <a:rPr lang="en-US" sz="2000" b="0" strike="noStrike" spc="-1">
                  <a:solidFill>
                    <a:srgbClr val="000000"/>
                  </a:solidFill>
                  <a:latin typeface="Poppins Bold"/>
                </a:rPr>
                <a:t>Query Answer Pair</a:t>
              </a:r>
              <a:endParaRPr lang="en-IN" sz="2000" b="0" strike="noStrike" spc="-1">
                <a:latin typeface="Arial"/>
              </a:endParaRPr>
            </a:p>
          </p:txBody>
        </p:sp>
      </p:grpSp>
      <p:grpSp>
        <p:nvGrpSpPr>
          <p:cNvPr id="162" name="Group 39"/>
          <p:cNvGrpSpPr/>
          <p:nvPr/>
        </p:nvGrpSpPr>
        <p:grpSpPr>
          <a:xfrm>
            <a:off x="396720" y="593280"/>
            <a:ext cx="16043400" cy="4652280"/>
            <a:chOff x="396720" y="593280"/>
            <a:chExt cx="16043400" cy="4652280"/>
          </a:xfrm>
        </p:grpSpPr>
        <p:sp>
          <p:nvSpPr>
            <p:cNvPr id="163" name="TextBox 40"/>
            <p:cNvSpPr/>
            <p:nvPr/>
          </p:nvSpPr>
          <p:spPr>
            <a:xfrm>
              <a:off x="7970040" y="1406880"/>
              <a:ext cx="8470080" cy="3838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582840" lvl="1" indent="-291600" algn="just">
                <a:lnSpc>
                  <a:spcPts val="3779"/>
                </a:lnSpc>
                <a:buClr>
                  <a:srgbClr val="FFFFFF"/>
                </a:buClr>
                <a:buFont typeface="Arial"/>
                <a:buChar char="•"/>
              </a:pPr>
              <a:r>
                <a:rPr lang="en-US" sz="2700" b="0" strike="noStrike" spc="-1">
                  <a:solidFill>
                    <a:srgbClr val="FFFFFF"/>
                  </a:solidFill>
                  <a:latin typeface="Poppins"/>
                </a:rPr>
                <a:t>Similarity of user query with example queries.</a:t>
              </a:r>
              <a:endParaRPr lang="en-IN" sz="2700" b="0" strike="noStrike" spc="-1">
                <a:latin typeface="Arial"/>
              </a:endParaRPr>
            </a:p>
            <a:p>
              <a:pPr marL="582840" lvl="1" indent="-291600" algn="just">
                <a:lnSpc>
                  <a:spcPts val="3779"/>
                </a:lnSpc>
                <a:buClr>
                  <a:srgbClr val="FFFFFF"/>
                </a:buClr>
                <a:buFont typeface="Arial"/>
                <a:buChar char="•"/>
              </a:pPr>
              <a:r>
                <a:rPr lang="en-US" sz="2700" b="0" strike="noStrike" spc="-1">
                  <a:solidFill>
                    <a:srgbClr val="FFFFFF"/>
                  </a:solidFill>
                  <a:latin typeface="Poppins"/>
                </a:rPr>
                <a:t>Top-k Query-Answer pair is fed into prompts as examples.</a:t>
              </a:r>
              <a:endParaRPr lang="en-IN" sz="2700" b="0" strike="noStrike" spc="-1">
                <a:latin typeface="Arial"/>
              </a:endParaRPr>
            </a:p>
            <a:p>
              <a:pPr marL="582840" lvl="1" indent="-291600" algn="just">
                <a:lnSpc>
                  <a:spcPts val="3779"/>
                </a:lnSpc>
                <a:buClr>
                  <a:srgbClr val="FFFFFF"/>
                </a:buClr>
                <a:buFont typeface="Arial"/>
                <a:buChar char="•"/>
              </a:pPr>
              <a:r>
                <a:rPr lang="en-US" sz="2700" b="0" strike="noStrike" spc="-1">
                  <a:solidFill>
                    <a:srgbClr val="FFFFFF"/>
                  </a:solidFill>
                  <a:latin typeface="Poppins"/>
                </a:rPr>
                <a:t>Based on experiments, k=3 was the most optimal.</a:t>
              </a:r>
              <a:endParaRPr lang="en-IN" sz="2700" b="0" strike="noStrike" spc="-1">
                <a:latin typeface="Arial"/>
              </a:endParaRPr>
            </a:p>
            <a:p>
              <a:pPr marL="582840" lvl="1" indent="-291600" algn="just">
                <a:lnSpc>
                  <a:spcPts val="3779"/>
                </a:lnSpc>
                <a:buClr>
                  <a:srgbClr val="FFFFFF"/>
                </a:buClr>
                <a:buFont typeface="Arial"/>
                <a:buChar char="•"/>
              </a:pPr>
              <a:r>
                <a:rPr lang="en-US" sz="2700" b="0" strike="noStrike" spc="-1">
                  <a:solidFill>
                    <a:srgbClr val="FFFFFF"/>
                  </a:solidFill>
                  <a:latin typeface="Poppins"/>
                </a:rPr>
                <a:t>Examples feed the most relevant information into a prompt</a:t>
              </a:r>
              <a:endParaRPr lang="en-IN" sz="2700" b="0" strike="noStrike" spc="-1">
                <a:latin typeface="Arial"/>
              </a:endParaRPr>
            </a:p>
          </p:txBody>
        </p:sp>
        <p:grpSp>
          <p:nvGrpSpPr>
            <p:cNvPr id="164" name="Group 41"/>
            <p:cNvGrpSpPr/>
            <p:nvPr/>
          </p:nvGrpSpPr>
          <p:grpSpPr>
            <a:xfrm>
              <a:off x="573120" y="593280"/>
              <a:ext cx="2993040" cy="870480"/>
              <a:chOff x="573120" y="593280"/>
              <a:chExt cx="2993040" cy="870480"/>
            </a:xfrm>
          </p:grpSpPr>
          <p:sp>
            <p:nvSpPr>
              <p:cNvPr id="165" name="Freeform 42"/>
              <p:cNvSpPr/>
              <p:nvPr/>
            </p:nvSpPr>
            <p:spPr>
              <a:xfrm>
                <a:off x="573120" y="59328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166" name="Freeform 43"/>
            <p:cNvSpPr/>
            <p:nvPr/>
          </p:nvSpPr>
          <p:spPr>
            <a:xfrm>
              <a:off x="396720" y="63720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sp>
        <p:sp>
          <p:nvSpPr>
            <p:cNvPr id="167" name="TextBox 44"/>
            <p:cNvSpPr/>
            <p:nvPr/>
          </p:nvSpPr>
          <p:spPr>
            <a:xfrm>
              <a:off x="1387800" y="80964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nvGrpSpPr>
            <p:cNvPr id="168" name="Group 45"/>
            <p:cNvGrpSpPr/>
            <p:nvPr/>
          </p:nvGrpSpPr>
          <p:grpSpPr>
            <a:xfrm>
              <a:off x="1888560" y="1888200"/>
              <a:ext cx="1079640" cy="1079640"/>
              <a:chOff x="1888560" y="1888200"/>
              <a:chExt cx="1079640" cy="1079640"/>
            </a:xfrm>
          </p:grpSpPr>
          <p:sp>
            <p:nvSpPr>
              <p:cNvPr id="169" name="Freeform 46"/>
              <p:cNvSpPr/>
              <p:nvPr/>
            </p:nvSpPr>
            <p:spPr>
              <a:xfrm>
                <a:off x="1888560" y="1888200"/>
                <a:ext cx="1079640" cy="10796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170" name="TextBox 47"/>
            <p:cNvSpPr/>
            <p:nvPr/>
          </p:nvSpPr>
          <p:spPr>
            <a:xfrm>
              <a:off x="2226240" y="2113200"/>
              <a:ext cx="5193000" cy="95737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7685"/>
                </a:lnSpc>
              </a:pPr>
              <a:r>
                <a:rPr lang="en-US" sz="6300" b="1" strike="noStrike" spc="-1" dirty="0">
                  <a:solidFill>
                    <a:srgbClr val="FFFFFF"/>
                  </a:solidFill>
                  <a:latin typeface="Poppins Bold"/>
                </a:rPr>
                <a:t>RAG BLOCK</a:t>
              </a:r>
              <a:endParaRPr lang="en-IN" sz="6300" b="1" strike="noStrike" spc="-1" dirty="0">
                <a:latin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171" name="Group 2"/>
          <p:cNvGrpSpPr/>
          <p:nvPr/>
        </p:nvGrpSpPr>
        <p:grpSpPr>
          <a:xfrm>
            <a:off x="17461800" y="7605720"/>
            <a:ext cx="1652040" cy="1652040"/>
            <a:chOff x="17461800" y="7605720"/>
            <a:chExt cx="1652040" cy="1652040"/>
          </a:xfrm>
        </p:grpSpPr>
        <p:sp>
          <p:nvSpPr>
            <p:cNvPr id="172" name="Freeform 3"/>
            <p:cNvSpPr/>
            <p:nvPr/>
          </p:nvSpPr>
          <p:spPr>
            <a:xfrm>
              <a:off x="17461800" y="760572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173" name="Freeform 4"/>
          <p:cNvSpPr/>
          <p:nvPr/>
        </p:nvSpPr>
        <p:spPr>
          <a:xfrm>
            <a:off x="15010200" y="315720"/>
            <a:ext cx="2898000" cy="2773800"/>
          </a:xfrm>
          <a:custGeom>
            <a:avLst/>
            <a:gdLst/>
            <a:ahLst/>
            <a:cxnLst/>
            <a:rect l="l" t="t" r="r" b="b"/>
            <a:pathLst>
              <a:path w="2898297" h="2774040">
                <a:moveTo>
                  <a:pt x="0" y="0"/>
                </a:moveTo>
                <a:lnTo>
                  <a:pt x="2898298" y="0"/>
                </a:lnTo>
                <a:lnTo>
                  <a:pt x="2898298" y="2774040"/>
                </a:lnTo>
                <a:lnTo>
                  <a:pt x="0" y="2774040"/>
                </a:lnTo>
                <a:lnTo>
                  <a:pt x="0" y="0"/>
                </a:lnTo>
                <a:close/>
              </a:path>
            </a:pathLst>
          </a:custGeom>
          <a:blipFill rotWithShape="0">
            <a:blip r:embed="rId2">
              <a:alphaModFix amt="6000"/>
            </a:blip>
            <a:srcRect/>
            <a:stretch/>
          </a:blipFill>
          <a:ln w="0">
            <a:noFill/>
          </a:ln>
        </p:spPr>
        <p:style>
          <a:lnRef idx="0">
            <a:scrgbClr r="0" g="0" b="0"/>
          </a:lnRef>
          <a:fillRef idx="0">
            <a:scrgbClr r="0" g="0" b="0"/>
          </a:fillRef>
          <a:effectRef idx="0">
            <a:scrgbClr r="0" g="0" b="0"/>
          </a:effectRef>
          <a:fontRef idx="minor"/>
        </p:style>
      </p:sp>
      <p:grpSp>
        <p:nvGrpSpPr>
          <p:cNvPr id="174" name="Group 5"/>
          <p:cNvGrpSpPr/>
          <p:nvPr/>
        </p:nvGrpSpPr>
        <p:grpSpPr>
          <a:xfrm>
            <a:off x="-4717440" y="7229880"/>
            <a:ext cx="8101080" cy="8101080"/>
            <a:chOff x="-4717440" y="7229880"/>
            <a:chExt cx="8101080" cy="8101080"/>
          </a:xfrm>
        </p:grpSpPr>
        <p:sp>
          <p:nvSpPr>
            <p:cNvPr id="175" name="Freeform 6"/>
            <p:cNvSpPr/>
            <p:nvPr/>
          </p:nvSpPr>
          <p:spPr>
            <a:xfrm>
              <a:off x="-4717440" y="7229880"/>
              <a:ext cx="8101080" cy="810108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176" name="TextBox 7"/>
          <p:cNvSpPr/>
          <p:nvPr/>
        </p:nvSpPr>
        <p:spPr>
          <a:xfrm>
            <a:off x="1028880" y="7510320"/>
            <a:ext cx="6624000" cy="1704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710"/>
              </a:lnSpc>
            </a:pPr>
            <a:r>
              <a:rPr lang="en-US" sz="5500" b="1" strike="noStrike" spc="-1" dirty="0">
                <a:solidFill>
                  <a:srgbClr val="FFFFFF"/>
                </a:solidFill>
                <a:latin typeface="Poppins Bold"/>
              </a:rPr>
              <a:t>WHY RAG WITH EXAMPLES?</a:t>
            </a:r>
            <a:endParaRPr lang="en-IN" sz="5500" b="1" strike="noStrike" spc="-1" dirty="0">
              <a:latin typeface="Arial"/>
            </a:endParaRPr>
          </a:p>
        </p:txBody>
      </p:sp>
      <p:sp>
        <p:nvSpPr>
          <p:cNvPr id="177" name="TextBox 8"/>
          <p:cNvSpPr/>
          <p:nvPr/>
        </p:nvSpPr>
        <p:spPr>
          <a:xfrm>
            <a:off x="2178360" y="3287880"/>
            <a:ext cx="6476760" cy="2400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582840" lvl="1" indent="-291600">
              <a:lnSpc>
                <a:spcPts val="3781"/>
              </a:lnSpc>
              <a:buClr>
                <a:srgbClr val="FFFFFF"/>
              </a:buClr>
              <a:buFont typeface="Arial"/>
              <a:buChar char="•"/>
            </a:pPr>
            <a:r>
              <a:rPr lang="en-US" sz="2700" b="0" strike="noStrike" spc="-1">
                <a:solidFill>
                  <a:srgbClr val="FFFFFF"/>
                </a:solidFill>
                <a:latin typeface="Poppins"/>
              </a:rPr>
              <a:t>Helps to provide the most similar examples in the prompt.</a:t>
            </a:r>
            <a:endParaRPr lang="en-IN" sz="2700" b="0" strike="noStrike" spc="-1">
              <a:latin typeface="Arial"/>
            </a:endParaRPr>
          </a:p>
          <a:p>
            <a:pPr>
              <a:lnSpc>
                <a:spcPts val="3781"/>
              </a:lnSpc>
            </a:pPr>
            <a:endParaRPr lang="en-IN" sz="2700" b="0" strike="noStrike" spc="-1">
              <a:latin typeface="Arial"/>
            </a:endParaRPr>
          </a:p>
          <a:p>
            <a:pPr marL="582840" lvl="1" indent="-291600">
              <a:lnSpc>
                <a:spcPts val="3781"/>
              </a:lnSpc>
              <a:buClr>
                <a:srgbClr val="FFFFFF"/>
              </a:buClr>
              <a:buFont typeface="Arial"/>
              <a:buChar char="•"/>
            </a:pPr>
            <a:r>
              <a:rPr lang="en-US" sz="2700" b="0" strike="noStrike" spc="-1">
                <a:solidFill>
                  <a:srgbClr val="FFFFFF"/>
                </a:solidFill>
                <a:latin typeface="Poppins"/>
              </a:rPr>
              <a:t>This improves the performance significantly.</a:t>
            </a:r>
            <a:endParaRPr lang="en-IN" sz="2700" b="0" strike="noStrike" spc="-1">
              <a:latin typeface="Arial"/>
            </a:endParaRPr>
          </a:p>
        </p:txBody>
      </p:sp>
      <p:sp>
        <p:nvSpPr>
          <p:cNvPr id="178" name="Freeform 9"/>
          <p:cNvSpPr/>
          <p:nvPr/>
        </p:nvSpPr>
        <p:spPr>
          <a:xfrm>
            <a:off x="10864800" y="2283840"/>
            <a:ext cx="4450320" cy="4689000"/>
          </a:xfrm>
          <a:custGeom>
            <a:avLst/>
            <a:gdLst/>
            <a:ahLst/>
            <a:cxnLst/>
            <a:rect l="l" t="t" r="r" b="b"/>
            <a:pathLst>
              <a:path w="4450796" h="4689537">
                <a:moveTo>
                  <a:pt x="0" y="0"/>
                </a:moveTo>
                <a:lnTo>
                  <a:pt x="4450797" y="0"/>
                </a:lnTo>
                <a:lnTo>
                  <a:pt x="4450797" y="4689536"/>
                </a:lnTo>
                <a:lnTo>
                  <a:pt x="0" y="4689536"/>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179" name="TextBox 10"/>
          <p:cNvSpPr/>
          <p:nvPr/>
        </p:nvSpPr>
        <p:spPr>
          <a:xfrm>
            <a:off x="10864800" y="2607840"/>
            <a:ext cx="2673000" cy="1440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3781"/>
              </a:lnSpc>
            </a:pPr>
            <a:r>
              <a:rPr lang="en-US" sz="2700" b="0" strike="noStrike" spc="-1">
                <a:solidFill>
                  <a:srgbClr val="FFFFFF"/>
                </a:solidFill>
                <a:latin typeface="Poppins"/>
              </a:rPr>
              <a:t>Improves the accuracy by 39%</a:t>
            </a:r>
            <a:endParaRPr lang="en-IN" sz="2700" b="0" strike="noStrike" spc="-1">
              <a:latin typeface="Arial"/>
            </a:endParaRPr>
          </a:p>
        </p:txBody>
      </p:sp>
      <p:sp>
        <p:nvSpPr>
          <p:cNvPr id="180" name="TextBox 11"/>
          <p:cNvSpPr/>
          <p:nvPr/>
        </p:nvSpPr>
        <p:spPr>
          <a:xfrm>
            <a:off x="10075320" y="7529760"/>
            <a:ext cx="6029280" cy="480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781"/>
              </a:lnSpc>
            </a:pPr>
            <a:r>
              <a:rPr lang="en-US" sz="2700" b="0" strike="noStrike" spc="-1">
                <a:solidFill>
                  <a:srgbClr val="FFFFFF"/>
                </a:solidFill>
                <a:latin typeface="Poppins"/>
              </a:rPr>
              <a:t>Examples help build context </a:t>
            </a:r>
            <a:endParaRPr lang="en-IN" sz="2700" b="0" strike="noStrike" spc="-1">
              <a:latin typeface="Arial"/>
            </a:endParaRPr>
          </a:p>
        </p:txBody>
      </p:sp>
      <p:grpSp>
        <p:nvGrpSpPr>
          <p:cNvPr id="181" name="Group 12"/>
          <p:cNvGrpSpPr/>
          <p:nvPr/>
        </p:nvGrpSpPr>
        <p:grpSpPr>
          <a:xfrm>
            <a:off x="396720" y="593280"/>
            <a:ext cx="3169440" cy="870480"/>
            <a:chOff x="396720" y="593280"/>
            <a:chExt cx="3169440" cy="870480"/>
          </a:xfrm>
        </p:grpSpPr>
        <p:grpSp>
          <p:nvGrpSpPr>
            <p:cNvPr id="182" name="Group 13"/>
            <p:cNvGrpSpPr/>
            <p:nvPr/>
          </p:nvGrpSpPr>
          <p:grpSpPr>
            <a:xfrm>
              <a:off x="573120" y="593280"/>
              <a:ext cx="2993040" cy="870480"/>
              <a:chOff x="573120" y="593280"/>
              <a:chExt cx="2993040" cy="870480"/>
            </a:xfrm>
          </p:grpSpPr>
          <p:sp>
            <p:nvSpPr>
              <p:cNvPr id="183" name="Freeform 14"/>
              <p:cNvSpPr/>
              <p:nvPr/>
            </p:nvSpPr>
            <p:spPr>
              <a:xfrm>
                <a:off x="573120" y="59328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184" name="Freeform 15"/>
            <p:cNvSpPr/>
            <p:nvPr/>
          </p:nvSpPr>
          <p:spPr>
            <a:xfrm>
              <a:off x="396720" y="63720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sp>
        <p:sp>
          <p:nvSpPr>
            <p:cNvPr id="185" name="TextBox 16"/>
            <p:cNvSpPr/>
            <p:nvPr/>
          </p:nvSpPr>
          <p:spPr>
            <a:xfrm>
              <a:off x="1387800" y="80964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186" name="Group 2"/>
          <p:cNvGrpSpPr/>
          <p:nvPr/>
        </p:nvGrpSpPr>
        <p:grpSpPr>
          <a:xfrm>
            <a:off x="17461800" y="7605720"/>
            <a:ext cx="1652040" cy="1652040"/>
            <a:chOff x="17461800" y="7605720"/>
            <a:chExt cx="1652040" cy="1652040"/>
          </a:xfrm>
        </p:grpSpPr>
        <p:sp>
          <p:nvSpPr>
            <p:cNvPr id="187" name="Freeform 3"/>
            <p:cNvSpPr/>
            <p:nvPr/>
          </p:nvSpPr>
          <p:spPr>
            <a:xfrm>
              <a:off x="17461800" y="760572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188" name="TextBox 4"/>
          <p:cNvSpPr/>
          <p:nvPr/>
        </p:nvSpPr>
        <p:spPr>
          <a:xfrm>
            <a:off x="2266560" y="4030920"/>
            <a:ext cx="4806720" cy="2345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4618"/>
              </a:lnSpc>
            </a:pPr>
            <a:r>
              <a:rPr lang="en-US" sz="3300" b="0" strike="noStrike" spc="-1">
                <a:solidFill>
                  <a:srgbClr val="FFFFFF"/>
                </a:solidFill>
                <a:latin typeface="Poppins"/>
              </a:rPr>
              <a:t>Experiments show that k=3 outperforms in terms of accuracy/cost </a:t>
            </a:r>
            <a:endParaRPr lang="en-IN" sz="3300" b="0" strike="noStrike" spc="-1">
              <a:latin typeface="Arial"/>
            </a:endParaRPr>
          </a:p>
        </p:txBody>
      </p:sp>
      <p:sp>
        <p:nvSpPr>
          <p:cNvPr id="189" name="Freeform 5"/>
          <p:cNvSpPr/>
          <p:nvPr/>
        </p:nvSpPr>
        <p:spPr>
          <a:xfrm>
            <a:off x="15010200" y="315720"/>
            <a:ext cx="2898000" cy="2773800"/>
          </a:xfrm>
          <a:custGeom>
            <a:avLst/>
            <a:gdLst/>
            <a:ahLst/>
            <a:cxnLst/>
            <a:rect l="l" t="t" r="r" b="b"/>
            <a:pathLst>
              <a:path w="2898297" h="2774040">
                <a:moveTo>
                  <a:pt x="0" y="0"/>
                </a:moveTo>
                <a:lnTo>
                  <a:pt x="2898298" y="0"/>
                </a:lnTo>
                <a:lnTo>
                  <a:pt x="2898298" y="2774040"/>
                </a:lnTo>
                <a:lnTo>
                  <a:pt x="0" y="2774040"/>
                </a:lnTo>
                <a:lnTo>
                  <a:pt x="0" y="0"/>
                </a:lnTo>
                <a:close/>
              </a:path>
            </a:pathLst>
          </a:custGeom>
          <a:blipFill rotWithShape="0">
            <a:blip r:embed="rId2">
              <a:alphaModFix amt="6000"/>
            </a:blip>
            <a:srcRect/>
            <a:stretch/>
          </a:blipFill>
          <a:ln w="0">
            <a:noFill/>
          </a:ln>
        </p:spPr>
        <p:style>
          <a:lnRef idx="0">
            <a:scrgbClr r="0" g="0" b="0"/>
          </a:lnRef>
          <a:fillRef idx="0">
            <a:scrgbClr r="0" g="0" b="0"/>
          </a:fillRef>
          <a:effectRef idx="0">
            <a:scrgbClr r="0" g="0" b="0"/>
          </a:effectRef>
          <a:fontRef idx="minor"/>
        </p:style>
      </p:sp>
      <p:sp>
        <p:nvSpPr>
          <p:cNvPr id="190" name="Freeform 6"/>
          <p:cNvSpPr/>
          <p:nvPr/>
        </p:nvSpPr>
        <p:spPr>
          <a:xfrm>
            <a:off x="-222840" y="7502760"/>
            <a:ext cx="5505480" cy="3223080"/>
          </a:xfrm>
          <a:custGeom>
            <a:avLst/>
            <a:gdLst/>
            <a:ahLst/>
            <a:cxnLst/>
            <a:rect l="l" t="t" r="r" b="b"/>
            <a:pathLst>
              <a:path w="5505900" h="3223454">
                <a:moveTo>
                  <a:pt x="0" y="0"/>
                </a:moveTo>
                <a:lnTo>
                  <a:pt x="5505901" y="0"/>
                </a:lnTo>
                <a:lnTo>
                  <a:pt x="5505901" y="3223454"/>
                </a:lnTo>
                <a:lnTo>
                  <a:pt x="0" y="3223454"/>
                </a:lnTo>
                <a:lnTo>
                  <a:pt x="0" y="0"/>
                </a:lnTo>
                <a:close/>
              </a:path>
            </a:pathLst>
          </a:custGeom>
          <a:blipFill rotWithShape="0">
            <a:blip r:embed="rId3">
              <a:alphaModFix amt="6000"/>
            </a:blip>
            <a:srcRect/>
            <a:stretch/>
          </a:blipFill>
          <a:ln w="0">
            <a:noFill/>
          </a:ln>
        </p:spPr>
        <p:style>
          <a:lnRef idx="0">
            <a:scrgbClr r="0" g="0" b="0"/>
          </a:lnRef>
          <a:fillRef idx="0">
            <a:scrgbClr r="0" g="0" b="0"/>
          </a:fillRef>
          <a:effectRef idx="0">
            <a:scrgbClr r="0" g="0" b="0"/>
          </a:effectRef>
          <a:fontRef idx="minor"/>
        </p:style>
      </p:sp>
      <p:pic>
        <p:nvPicPr>
          <p:cNvPr id="191" name="Picture 7"/>
          <p:cNvPicPr/>
          <p:nvPr/>
        </p:nvPicPr>
        <p:blipFill>
          <a:blip r:embed="rId4"/>
          <a:stretch/>
        </p:blipFill>
        <p:spPr>
          <a:xfrm>
            <a:off x="8559000" y="1875600"/>
            <a:ext cx="8618040" cy="5829480"/>
          </a:xfrm>
          <a:prstGeom prst="rect">
            <a:avLst/>
          </a:prstGeom>
          <a:ln w="0">
            <a:noFill/>
          </a:ln>
        </p:spPr>
      </p:pic>
      <p:grpSp>
        <p:nvGrpSpPr>
          <p:cNvPr id="192" name="Group 8"/>
          <p:cNvGrpSpPr/>
          <p:nvPr/>
        </p:nvGrpSpPr>
        <p:grpSpPr>
          <a:xfrm>
            <a:off x="10408680" y="7518600"/>
            <a:ext cx="4918680" cy="394920"/>
            <a:chOff x="10408680" y="7518600"/>
            <a:chExt cx="4918680" cy="394920"/>
          </a:xfrm>
        </p:grpSpPr>
        <p:grpSp>
          <p:nvGrpSpPr>
            <p:cNvPr id="193" name="Group 9"/>
            <p:cNvGrpSpPr/>
            <p:nvPr/>
          </p:nvGrpSpPr>
          <p:grpSpPr>
            <a:xfrm>
              <a:off x="10408680" y="7518600"/>
              <a:ext cx="365040" cy="394920"/>
              <a:chOff x="10408680" y="7518600"/>
              <a:chExt cx="365040" cy="394920"/>
            </a:xfrm>
          </p:grpSpPr>
          <p:sp>
            <p:nvSpPr>
              <p:cNvPr id="194" name="Freeform 10"/>
              <p:cNvSpPr/>
              <p:nvPr/>
            </p:nvSpPr>
            <p:spPr>
              <a:xfrm>
                <a:off x="10408680" y="7548480"/>
                <a:ext cx="365040" cy="365040"/>
              </a:xfrm>
              <a:custGeom>
                <a:avLst/>
                <a:gdLst/>
                <a:ahLst/>
                <a:cxnLst/>
                <a:rect l="l" t="t" r="r" b="b"/>
                <a:pathLst>
                  <a:path w="812800" h="812800">
                    <a:moveTo>
                      <a:pt x="0" y="0"/>
                    </a:moveTo>
                    <a:lnTo>
                      <a:pt x="812800" y="0"/>
                    </a:lnTo>
                    <a:lnTo>
                      <a:pt x="812800" y="812800"/>
                    </a:lnTo>
                    <a:lnTo>
                      <a:pt x="0" y="812800"/>
                    </a:lnTo>
                    <a:close/>
                  </a:path>
                </a:pathLst>
              </a:custGeom>
              <a:solidFill>
                <a:srgbClr val="FFCBD4"/>
              </a:solidFill>
              <a:ln w="0">
                <a:noFill/>
              </a:ln>
            </p:spPr>
            <p:style>
              <a:lnRef idx="0">
                <a:scrgbClr r="0" g="0" b="0"/>
              </a:lnRef>
              <a:fillRef idx="0">
                <a:scrgbClr r="0" g="0" b="0"/>
              </a:fillRef>
              <a:effectRef idx="0">
                <a:scrgbClr r="0" g="0" b="0"/>
              </a:effectRef>
              <a:fontRef idx="minor"/>
            </p:style>
          </p:sp>
          <p:sp>
            <p:nvSpPr>
              <p:cNvPr id="195" name="TextBox 11"/>
              <p:cNvSpPr/>
              <p:nvPr/>
            </p:nvSpPr>
            <p:spPr>
              <a:xfrm>
                <a:off x="10408680" y="7518600"/>
                <a:ext cx="365040" cy="394920"/>
              </a:xfrm>
              <a:prstGeom prst="rect">
                <a:avLst/>
              </a:prstGeom>
              <a:noFill/>
              <a:ln w="0">
                <a:noFill/>
              </a:ln>
            </p:spPr>
            <p:style>
              <a:lnRef idx="0">
                <a:scrgbClr r="0" g="0" b="0"/>
              </a:lnRef>
              <a:fillRef idx="0">
                <a:scrgbClr r="0" g="0" b="0"/>
              </a:fillRef>
              <a:effectRef idx="0">
                <a:scrgbClr r="0" g="0" b="0"/>
              </a:effectRef>
              <a:fontRef idx="minor"/>
            </p:style>
          </p:sp>
        </p:grpSp>
        <p:grpSp>
          <p:nvGrpSpPr>
            <p:cNvPr id="196" name="Group 12"/>
            <p:cNvGrpSpPr/>
            <p:nvPr/>
          </p:nvGrpSpPr>
          <p:grpSpPr>
            <a:xfrm>
              <a:off x="12049920" y="7518600"/>
              <a:ext cx="365040" cy="394920"/>
              <a:chOff x="12049920" y="7518600"/>
              <a:chExt cx="365040" cy="394920"/>
            </a:xfrm>
          </p:grpSpPr>
          <p:sp>
            <p:nvSpPr>
              <p:cNvPr id="197" name="Freeform 13"/>
              <p:cNvSpPr/>
              <p:nvPr/>
            </p:nvSpPr>
            <p:spPr>
              <a:xfrm>
                <a:off x="12049920" y="7548480"/>
                <a:ext cx="365040" cy="365040"/>
              </a:xfrm>
              <a:custGeom>
                <a:avLst/>
                <a:gdLst/>
                <a:ahLst/>
                <a:cxnLst/>
                <a:rect l="l" t="t" r="r" b="b"/>
                <a:pathLst>
                  <a:path w="812800" h="812800">
                    <a:moveTo>
                      <a:pt x="0" y="0"/>
                    </a:moveTo>
                    <a:lnTo>
                      <a:pt x="812800" y="0"/>
                    </a:lnTo>
                    <a:lnTo>
                      <a:pt x="812800" y="812800"/>
                    </a:lnTo>
                    <a:lnTo>
                      <a:pt x="0" y="812800"/>
                    </a:lnTo>
                    <a:close/>
                  </a:path>
                </a:pathLst>
              </a:custGeom>
              <a:solidFill>
                <a:srgbClr val="F4A9B6"/>
              </a:solidFill>
              <a:ln w="0">
                <a:noFill/>
              </a:ln>
            </p:spPr>
            <p:style>
              <a:lnRef idx="0">
                <a:scrgbClr r="0" g="0" b="0"/>
              </a:lnRef>
              <a:fillRef idx="0">
                <a:scrgbClr r="0" g="0" b="0"/>
              </a:fillRef>
              <a:effectRef idx="0">
                <a:scrgbClr r="0" g="0" b="0"/>
              </a:effectRef>
              <a:fontRef idx="minor"/>
            </p:style>
          </p:sp>
          <p:sp>
            <p:nvSpPr>
              <p:cNvPr id="198" name="TextBox 14"/>
              <p:cNvSpPr/>
              <p:nvPr/>
            </p:nvSpPr>
            <p:spPr>
              <a:xfrm>
                <a:off x="12049920" y="7518600"/>
                <a:ext cx="365040" cy="394920"/>
              </a:xfrm>
              <a:prstGeom prst="rect">
                <a:avLst/>
              </a:prstGeom>
              <a:noFill/>
              <a:ln w="0">
                <a:noFill/>
              </a:ln>
            </p:spPr>
            <p:style>
              <a:lnRef idx="0">
                <a:scrgbClr r="0" g="0" b="0"/>
              </a:lnRef>
              <a:fillRef idx="0">
                <a:scrgbClr r="0" g="0" b="0"/>
              </a:fillRef>
              <a:effectRef idx="0">
                <a:scrgbClr r="0" g="0" b="0"/>
              </a:effectRef>
              <a:fontRef idx="minor"/>
            </p:style>
          </p:sp>
        </p:grpSp>
        <p:grpSp>
          <p:nvGrpSpPr>
            <p:cNvPr id="199" name="Group 15"/>
            <p:cNvGrpSpPr/>
            <p:nvPr/>
          </p:nvGrpSpPr>
          <p:grpSpPr>
            <a:xfrm>
              <a:off x="13699440" y="7518600"/>
              <a:ext cx="365040" cy="394920"/>
              <a:chOff x="13699440" y="7518600"/>
              <a:chExt cx="365040" cy="394920"/>
            </a:xfrm>
          </p:grpSpPr>
          <p:sp>
            <p:nvSpPr>
              <p:cNvPr id="200" name="Freeform 16"/>
              <p:cNvSpPr/>
              <p:nvPr/>
            </p:nvSpPr>
            <p:spPr>
              <a:xfrm>
                <a:off x="13699440" y="7548480"/>
                <a:ext cx="365040" cy="365040"/>
              </a:xfrm>
              <a:custGeom>
                <a:avLst/>
                <a:gdLst/>
                <a:ahLst/>
                <a:cxnLst/>
                <a:rect l="l" t="t" r="r" b="b"/>
                <a:pathLst>
                  <a:path w="812800" h="812800">
                    <a:moveTo>
                      <a:pt x="0" y="0"/>
                    </a:moveTo>
                    <a:lnTo>
                      <a:pt x="812800" y="0"/>
                    </a:lnTo>
                    <a:lnTo>
                      <a:pt x="812800" y="812800"/>
                    </a:lnTo>
                    <a:lnTo>
                      <a:pt x="0" y="812800"/>
                    </a:lnTo>
                    <a:close/>
                  </a:path>
                </a:pathLst>
              </a:custGeom>
              <a:solidFill>
                <a:srgbClr val="FF889C"/>
              </a:solidFill>
              <a:ln w="0">
                <a:noFill/>
              </a:ln>
            </p:spPr>
            <p:style>
              <a:lnRef idx="0">
                <a:scrgbClr r="0" g="0" b="0"/>
              </a:lnRef>
              <a:fillRef idx="0">
                <a:scrgbClr r="0" g="0" b="0"/>
              </a:fillRef>
              <a:effectRef idx="0">
                <a:scrgbClr r="0" g="0" b="0"/>
              </a:effectRef>
              <a:fontRef idx="minor"/>
            </p:style>
          </p:sp>
          <p:sp>
            <p:nvSpPr>
              <p:cNvPr id="201" name="TextBox 17"/>
              <p:cNvSpPr/>
              <p:nvPr/>
            </p:nvSpPr>
            <p:spPr>
              <a:xfrm>
                <a:off x="13699440" y="7518600"/>
                <a:ext cx="365040" cy="394920"/>
              </a:xfrm>
              <a:prstGeom prst="rect">
                <a:avLst/>
              </a:prstGeom>
              <a:noFill/>
              <a:ln w="0">
                <a:noFill/>
              </a:ln>
            </p:spPr>
            <p:style>
              <a:lnRef idx="0">
                <a:scrgbClr r="0" g="0" b="0"/>
              </a:lnRef>
              <a:fillRef idx="0">
                <a:scrgbClr r="0" g="0" b="0"/>
              </a:fillRef>
              <a:effectRef idx="0">
                <a:scrgbClr r="0" g="0" b="0"/>
              </a:effectRef>
              <a:fontRef idx="minor"/>
            </p:style>
          </p:sp>
        </p:grpSp>
        <p:sp>
          <p:nvSpPr>
            <p:cNvPr id="202" name="TextBox 18"/>
            <p:cNvSpPr/>
            <p:nvPr/>
          </p:nvSpPr>
          <p:spPr>
            <a:xfrm>
              <a:off x="10941120" y="7560000"/>
              <a:ext cx="1108080" cy="326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577"/>
                </a:lnSpc>
              </a:pPr>
              <a:r>
                <a:rPr lang="en-US" sz="1840" b="0" strike="noStrike" spc="-1">
                  <a:solidFill>
                    <a:srgbClr val="FFFFFF"/>
                  </a:solidFill>
                  <a:latin typeface="Poppins"/>
                </a:rPr>
                <a:t>k = 0</a:t>
              </a:r>
              <a:endParaRPr lang="en-IN" sz="1840" b="0" strike="noStrike" spc="-1">
                <a:latin typeface="Arial"/>
              </a:endParaRPr>
            </a:p>
          </p:txBody>
        </p:sp>
        <p:sp>
          <p:nvSpPr>
            <p:cNvPr id="203" name="TextBox 19"/>
            <p:cNvSpPr/>
            <p:nvPr/>
          </p:nvSpPr>
          <p:spPr>
            <a:xfrm>
              <a:off x="12579840" y="7560000"/>
              <a:ext cx="1108080" cy="326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577"/>
                </a:lnSpc>
              </a:pPr>
              <a:r>
                <a:rPr lang="en-US" sz="1840" b="0" strike="noStrike" spc="-1">
                  <a:solidFill>
                    <a:srgbClr val="FFFFFF"/>
                  </a:solidFill>
                  <a:latin typeface="Poppins"/>
                </a:rPr>
                <a:t>k = 1</a:t>
              </a:r>
              <a:endParaRPr lang="en-IN" sz="1840" b="0" strike="noStrike" spc="-1">
                <a:latin typeface="Arial"/>
              </a:endParaRPr>
            </a:p>
          </p:txBody>
        </p:sp>
        <p:sp>
          <p:nvSpPr>
            <p:cNvPr id="204" name="TextBox 20"/>
            <p:cNvSpPr/>
            <p:nvPr/>
          </p:nvSpPr>
          <p:spPr>
            <a:xfrm>
              <a:off x="14219280" y="7560000"/>
              <a:ext cx="1108080" cy="326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577"/>
                </a:lnSpc>
              </a:pPr>
              <a:r>
                <a:rPr lang="en-US" sz="1840" b="0" strike="noStrike" spc="-1">
                  <a:solidFill>
                    <a:srgbClr val="FFFFFF"/>
                  </a:solidFill>
                  <a:latin typeface="Poppins"/>
                </a:rPr>
                <a:t>k = 3</a:t>
              </a:r>
              <a:endParaRPr lang="en-IN" sz="1840" b="0" strike="noStrike" spc="-1">
                <a:latin typeface="Arial"/>
              </a:endParaRPr>
            </a:p>
          </p:txBody>
        </p:sp>
      </p:grpSp>
      <p:sp>
        <p:nvSpPr>
          <p:cNvPr id="205" name="TextBox 21"/>
          <p:cNvSpPr/>
          <p:nvPr/>
        </p:nvSpPr>
        <p:spPr>
          <a:xfrm rot="16200000">
            <a:off x="7837200" y="4627440"/>
            <a:ext cx="1460880" cy="326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2577"/>
              </a:lnSpc>
            </a:pPr>
            <a:r>
              <a:rPr lang="en-US" sz="1840" b="0" strike="noStrike" spc="-1">
                <a:solidFill>
                  <a:srgbClr val="FFFFFF"/>
                </a:solidFill>
                <a:latin typeface="Poppins"/>
              </a:rPr>
              <a:t>Accuracy</a:t>
            </a:r>
            <a:endParaRPr lang="en-IN" sz="1840" b="0" strike="noStrike" spc="-1">
              <a:latin typeface="Arial"/>
            </a:endParaRPr>
          </a:p>
        </p:txBody>
      </p:sp>
      <p:grpSp>
        <p:nvGrpSpPr>
          <p:cNvPr id="206" name="Group 22"/>
          <p:cNvGrpSpPr/>
          <p:nvPr/>
        </p:nvGrpSpPr>
        <p:grpSpPr>
          <a:xfrm>
            <a:off x="1888560" y="1888200"/>
            <a:ext cx="6549120" cy="1079640"/>
            <a:chOff x="1888560" y="1888200"/>
            <a:chExt cx="6549120" cy="1079640"/>
          </a:xfrm>
        </p:grpSpPr>
        <p:grpSp>
          <p:nvGrpSpPr>
            <p:cNvPr id="207" name="Group 23"/>
            <p:cNvGrpSpPr/>
            <p:nvPr/>
          </p:nvGrpSpPr>
          <p:grpSpPr>
            <a:xfrm>
              <a:off x="1888560" y="1888200"/>
              <a:ext cx="1079640" cy="1079640"/>
              <a:chOff x="1888560" y="1888200"/>
              <a:chExt cx="1079640" cy="1079640"/>
            </a:xfrm>
          </p:grpSpPr>
          <p:sp>
            <p:nvSpPr>
              <p:cNvPr id="208" name="Freeform 24"/>
              <p:cNvSpPr/>
              <p:nvPr/>
            </p:nvSpPr>
            <p:spPr>
              <a:xfrm>
                <a:off x="1888560" y="1888200"/>
                <a:ext cx="1079640" cy="10796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209" name="TextBox 25"/>
            <p:cNvSpPr/>
            <p:nvPr/>
          </p:nvSpPr>
          <p:spPr>
            <a:xfrm>
              <a:off x="2226240" y="2106000"/>
              <a:ext cx="6211440" cy="852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710"/>
                </a:lnSpc>
              </a:pPr>
              <a:r>
                <a:rPr lang="en-US" sz="5500" b="0" strike="noStrike" spc="-1">
                  <a:solidFill>
                    <a:srgbClr val="FFFFFF"/>
                  </a:solidFill>
                  <a:latin typeface="Poppins Bold"/>
                </a:rPr>
                <a:t>WHY K = 3 ?</a:t>
              </a:r>
              <a:endParaRPr lang="en-IN" sz="5500" b="0" strike="noStrike" spc="-1">
                <a:latin typeface="Arial"/>
              </a:endParaRPr>
            </a:p>
          </p:txBody>
        </p:sp>
      </p:grpSp>
      <p:grpSp>
        <p:nvGrpSpPr>
          <p:cNvPr id="210" name="Group 26"/>
          <p:cNvGrpSpPr/>
          <p:nvPr/>
        </p:nvGrpSpPr>
        <p:grpSpPr>
          <a:xfrm>
            <a:off x="396720" y="593280"/>
            <a:ext cx="3169440" cy="870480"/>
            <a:chOff x="396720" y="593280"/>
            <a:chExt cx="3169440" cy="870480"/>
          </a:xfrm>
        </p:grpSpPr>
        <p:grpSp>
          <p:nvGrpSpPr>
            <p:cNvPr id="211" name="Group 27"/>
            <p:cNvGrpSpPr/>
            <p:nvPr/>
          </p:nvGrpSpPr>
          <p:grpSpPr>
            <a:xfrm>
              <a:off x="573120" y="593280"/>
              <a:ext cx="2993040" cy="870480"/>
              <a:chOff x="573120" y="593280"/>
              <a:chExt cx="2993040" cy="870480"/>
            </a:xfrm>
          </p:grpSpPr>
          <p:sp>
            <p:nvSpPr>
              <p:cNvPr id="212" name="Freeform 28"/>
              <p:cNvSpPr/>
              <p:nvPr/>
            </p:nvSpPr>
            <p:spPr>
              <a:xfrm>
                <a:off x="573120" y="59328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213" name="Freeform 29"/>
            <p:cNvSpPr/>
            <p:nvPr/>
          </p:nvSpPr>
          <p:spPr>
            <a:xfrm>
              <a:off x="396720" y="63720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sp>
        <p:sp>
          <p:nvSpPr>
            <p:cNvPr id="214" name="TextBox 30"/>
            <p:cNvSpPr/>
            <p:nvPr/>
          </p:nvSpPr>
          <p:spPr>
            <a:xfrm>
              <a:off x="1387800" y="80964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15" name="Group 2"/>
          <p:cNvGrpSpPr/>
          <p:nvPr/>
        </p:nvGrpSpPr>
        <p:grpSpPr>
          <a:xfrm>
            <a:off x="17461800" y="9460800"/>
            <a:ext cx="1652040" cy="1652040"/>
            <a:chOff x="17461800" y="9460800"/>
            <a:chExt cx="1652040" cy="1652040"/>
          </a:xfrm>
        </p:grpSpPr>
        <p:sp>
          <p:nvSpPr>
            <p:cNvPr id="216" name="Freeform 3"/>
            <p:cNvSpPr/>
            <p:nvPr/>
          </p:nvSpPr>
          <p:spPr>
            <a:xfrm>
              <a:off x="17461800" y="946080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217" name="Freeform 4"/>
          <p:cNvSpPr/>
          <p:nvPr/>
        </p:nvSpPr>
        <p:spPr>
          <a:xfrm>
            <a:off x="15010200" y="143640"/>
            <a:ext cx="2898000" cy="2773800"/>
          </a:xfrm>
          <a:custGeom>
            <a:avLst/>
            <a:gdLst/>
            <a:ahLst/>
            <a:cxnLst/>
            <a:rect l="l" t="t" r="r" b="b"/>
            <a:pathLst>
              <a:path w="2898297" h="2774040">
                <a:moveTo>
                  <a:pt x="0" y="0"/>
                </a:moveTo>
                <a:lnTo>
                  <a:pt x="2898298" y="0"/>
                </a:lnTo>
                <a:lnTo>
                  <a:pt x="2898298" y="2774040"/>
                </a:lnTo>
                <a:lnTo>
                  <a:pt x="0" y="2774040"/>
                </a:lnTo>
                <a:lnTo>
                  <a:pt x="0" y="0"/>
                </a:lnTo>
                <a:close/>
              </a:path>
            </a:pathLst>
          </a:custGeom>
          <a:blipFill rotWithShape="0">
            <a:blip r:embed="rId2">
              <a:alphaModFix amt="6000"/>
            </a:blip>
            <a:srcRect/>
            <a:stretch/>
          </a:blipFill>
          <a:ln w="0">
            <a:noFill/>
          </a:ln>
        </p:spPr>
        <p:style>
          <a:lnRef idx="0">
            <a:scrgbClr r="0" g="0" b="0"/>
          </a:lnRef>
          <a:fillRef idx="0">
            <a:scrgbClr r="0" g="0" b="0"/>
          </a:fillRef>
          <a:effectRef idx="0">
            <a:scrgbClr r="0" g="0" b="0"/>
          </a:effectRef>
          <a:fontRef idx="minor"/>
        </p:style>
      </p:sp>
      <p:sp>
        <p:nvSpPr>
          <p:cNvPr id="218" name="Freeform 5"/>
          <p:cNvSpPr/>
          <p:nvPr/>
        </p:nvSpPr>
        <p:spPr>
          <a:xfrm>
            <a:off x="-771120" y="6747840"/>
            <a:ext cx="5505480" cy="3223080"/>
          </a:xfrm>
          <a:custGeom>
            <a:avLst/>
            <a:gdLst/>
            <a:ahLst/>
            <a:cxnLst/>
            <a:rect l="l" t="t" r="r" b="b"/>
            <a:pathLst>
              <a:path w="5505900" h="3223454">
                <a:moveTo>
                  <a:pt x="0" y="0"/>
                </a:moveTo>
                <a:lnTo>
                  <a:pt x="5505901" y="0"/>
                </a:lnTo>
                <a:lnTo>
                  <a:pt x="5505901" y="3223454"/>
                </a:lnTo>
                <a:lnTo>
                  <a:pt x="0" y="3223454"/>
                </a:lnTo>
                <a:lnTo>
                  <a:pt x="0" y="0"/>
                </a:lnTo>
                <a:close/>
              </a:path>
            </a:pathLst>
          </a:custGeom>
          <a:blipFill rotWithShape="0">
            <a:blip r:embed="rId3">
              <a:alphaModFix amt="6000"/>
            </a:blip>
            <a:srcRect/>
            <a:stretch/>
          </a:blipFill>
          <a:ln w="0">
            <a:noFill/>
          </a:ln>
        </p:spPr>
        <p:style>
          <a:lnRef idx="0">
            <a:scrgbClr r="0" g="0" b="0"/>
          </a:lnRef>
          <a:fillRef idx="0">
            <a:scrgbClr r="0" g="0" b="0"/>
          </a:fillRef>
          <a:effectRef idx="0">
            <a:scrgbClr r="0" g="0" b="0"/>
          </a:effectRef>
          <a:fontRef idx="minor"/>
        </p:style>
      </p:sp>
      <p:graphicFrame>
        <p:nvGraphicFramePr>
          <p:cNvPr id="219" name="Table 6"/>
          <p:cNvGraphicFramePr/>
          <p:nvPr/>
        </p:nvGraphicFramePr>
        <p:xfrm>
          <a:off x="9303480" y="3966840"/>
          <a:ext cx="7314840" cy="3590640"/>
        </p:xfrm>
        <a:graphic>
          <a:graphicData uri="http://schemas.openxmlformats.org/drawingml/2006/table">
            <a:tbl>
              <a:tblPr/>
              <a:tblGrid>
                <a:gridCol w="2438280">
                  <a:extLst>
                    <a:ext uri="{9D8B030D-6E8A-4147-A177-3AD203B41FA5}">
                      <a16:colId xmlns:a16="http://schemas.microsoft.com/office/drawing/2014/main" val="20000"/>
                    </a:ext>
                  </a:extLst>
                </a:gridCol>
                <a:gridCol w="2438280">
                  <a:extLst>
                    <a:ext uri="{9D8B030D-6E8A-4147-A177-3AD203B41FA5}">
                      <a16:colId xmlns:a16="http://schemas.microsoft.com/office/drawing/2014/main" val="20001"/>
                    </a:ext>
                  </a:extLst>
                </a:gridCol>
                <a:gridCol w="2438280">
                  <a:extLst>
                    <a:ext uri="{9D8B030D-6E8A-4147-A177-3AD203B41FA5}">
                      <a16:colId xmlns:a16="http://schemas.microsoft.com/office/drawing/2014/main" val="20002"/>
                    </a:ext>
                  </a:extLst>
                </a:gridCol>
              </a:tblGrid>
              <a:tr h="1029960">
                <a:tc>
                  <a:txBody>
                    <a:bodyPr/>
                    <a:lstStyle/>
                    <a:p>
                      <a:pPr algn="ctr">
                        <a:lnSpc>
                          <a:spcPts val="2798"/>
                        </a:lnSpc>
                      </a:pPr>
                      <a:r>
                        <a:rPr lang="en-US" sz="2000" b="0" strike="noStrike" spc="-1">
                          <a:solidFill>
                            <a:srgbClr val="FFFFFF"/>
                          </a:solidFill>
                          <a:latin typeface="Poppins"/>
                        </a:rPr>
                        <a:t>Performance</a:t>
                      </a:r>
                      <a:endParaRPr lang="en-IN" sz="2000" b="0" strike="noStrike" spc="-1">
                        <a:latin typeface="Arial"/>
                      </a:endParaRPr>
                    </a:p>
                  </a:txBody>
                  <a:tcPr marL="190440" marR="190440" anchor="ctr">
                    <a:lnL w="38160">
                      <a:solidFill>
                        <a:srgbClr val="FF9999"/>
                      </a:solidFill>
                    </a:lnL>
                    <a:lnR w="38160">
                      <a:solidFill>
                        <a:srgbClr val="FF9999"/>
                      </a:solidFill>
                    </a:lnR>
                    <a:lnT w="38160">
                      <a:solidFill>
                        <a:srgbClr val="FF9999"/>
                      </a:solidFill>
                    </a:lnT>
                    <a:lnB w="38160">
                      <a:solidFill>
                        <a:srgbClr val="FF9999"/>
                      </a:solidFill>
                    </a:lnB>
                    <a:noFill/>
                  </a:tcPr>
                </a:tc>
                <a:tc>
                  <a:txBody>
                    <a:bodyPr/>
                    <a:lstStyle/>
                    <a:p>
                      <a:pPr algn="ctr">
                        <a:lnSpc>
                          <a:spcPts val="2798"/>
                        </a:lnSpc>
                      </a:pPr>
                      <a:r>
                        <a:rPr lang="en-US" sz="2000" b="0" strike="noStrike" spc="-1">
                          <a:solidFill>
                            <a:srgbClr val="FFFFFF"/>
                          </a:solidFill>
                          <a:latin typeface="Poppins"/>
                        </a:rPr>
                        <a:t>Included</a:t>
                      </a:r>
                      <a:endParaRPr lang="en-IN" sz="2000" b="0" strike="noStrike" spc="-1">
                        <a:latin typeface="Arial"/>
                      </a:endParaRPr>
                    </a:p>
                  </a:txBody>
                  <a:tcPr marL="190440" marR="190440" anchor="ctr">
                    <a:lnL w="38160">
                      <a:solidFill>
                        <a:srgbClr val="FF9999"/>
                      </a:solidFill>
                    </a:lnL>
                    <a:lnR w="38160">
                      <a:solidFill>
                        <a:srgbClr val="FF9999"/>
                      </a:solidFill>
                    </a:lnR>
                    <a:lnT w="38160">
                      <a:solidFill>
                        <a:srgbClr val="FF9999"/>
                      </a:solidFill>
                    </a:lnT>
                    <a:lnB w="38160">
                      <a:solidFill>
                        <a:srgbClr val="FF9999"/>
                      </a:solidFill>
                    </a:lnB>
                    <a:noFill/>
                  </a:tcPr>
                </a:tc>
                <a:tc>
                  <a:txBody>
                    <a:bodyPr/>
                    <a:lstStyle/>
                    <a:p>
                      <a:pPr algn="ctr">
                        <a:lnSpc>
                          <a:spcPts val="2798"/>
                        </a:lnSpc>
                      </a:pPr>
                      <a:r>
                        <a:rPr lang="en-US" sz="2000" b="0" strike="noStrike" spc="-1">
                          <a:solidFill>
                            <a:srgbClr val="FFFFFF"/>
                          </a:solidFill>
                          <a:latin typeface="Poppins"/>
                        </a:rPr>
                        <a:t>Excluded</a:t>
                      </a:r>
                      <a:endParaRPr lang="en-IN" sz="2000" b="0" strike="noStrike" spc="-1">
                        <a:latin typeface="Arial"/>
                      </a:endParaRPr>
                    </a:p>
                  </a:txBody>
                  <a:tcPr marL="190440" marR="190440" anchor="ctr">
                    <a:lnL w="38160">
                      <a:solidFill>
                        <a:srgbClr val="FF9999"/>
                      </a:solidFill>
                    </a:lnL>
                    <a:lnR w="38160">
                      <a:solidFill>
                        <a:srgbClr val="FF9999"/>
                      </a:solidFill>
                    </a:lnR>
                    <a:lnT w="38160">
                      <a:solidFill>
                        <a:srgbClr val="FF9999"/>
                      </a:solidFill>
                    </a:lnT>
                    <a:lnB w="38160">
                      <a:solidFill>
                        <a:srgbClr val="FF9999"/>
                      </a:solidFill>
                    </a:lnB>
                    <a:noFill/>
                  </a:tcPr>
                </a:tc>
                <a:extLst>
                  <a:ext uri="{0D108BD9-81ED-4DB2-BD59-A6C34878D82A}">
                    <a16:rowId xmlns:a16="http://schemas.microsoft.com/office/drawing/2014/main" val="10000"/>
                  </a:ext>
                </a:extLst>
              </a:tr>
              <a:tr h="1280160">
                <a:tc>
                  <a:txBody>
                    <a:bodyPr/>
                    <a:lstStyle/>
                    <a:p>
                      <a:pPr algn="ctr">
                        <a:lnSpc>
                          <a:spcPts val="2798"/>
                        </a:lnSpc>
                      </a:pPr>
                      <a:r>
                        <a:rPr lang="en-US" sz="2000" b="0" strike="noStrike" spc="-1">
                          <a:solidFill>
                            <a:srgbClr val="FFFFFF"/>
                          </a:solidFill>
                          <a:latin typeface="Poppins"/>
                        </a:rPr>
                        <a:t>Predicted Included</a:t>
                      </a:r>
                      <a:endParaRPr lang="en-IN" sz="2000" b="0" strike="noStrike" spc="-1">
                        <a:latin typeface="Arial"/>
                      </a:endParaRPr>
                    </a:p>
                  </a:txBody>
                  <a:tcPr marL="190440" marR="190440" anchor="ctr">
                    <a:lnL w="38160">
                      <a:solidFill>
                        <a:srgbClr val="FF9999"/>
                      </a:solidFill>
                    </a:lnL>
                    <a:lnR w="38160">
                      <a:solidFill>
                        <a:srgbClr val="FF9999"/>
                      </a:solidFill>
                    </a:lnR>
                    <a:lnT w="38160">
                      <a:solidFill>
                        <a:srgbClr val="FF9999"/>
                      </a:solidFill>
                    </a:lnT>
                    <a:lnB w="38160">
                      <a:solidFill>
                        <a:srgbClr val="FF9999"/>
                      </a:solidFill>
                    </a:lnB>
                    <a:noFill/>
                  </a:tcPr>
                </a:tc>
                <a:tc>
                  <a:txBody>
                    <a:bodyPr/>
                    <a:lstStyle/>
                    <a:p>
                      <a:pPr algn="ctr">
                        <a:lnSpc>
                          <a:spcPts val="2798"/>
                        </a:lnSpc>
                      </a:pPr>
                      <a:r>
                        <a:rPr lang="en-US" sz="2000" b="0" strike="noStrike" spc="-1">
                          <a:solidFill>
                            <a:srgbClr val="FFFFFF"/>
                          </a:solidFill>
                          <a:latin typeface="Poppins"/>
                        </a:rPr>
                        <a:t>53</a:t>
                      </a:r>
                      <a:endParaRPr lang="en-IN" sz="2000" b="0" strike="noStrike" spc="-1">
                        <a:latin typeface="Arial"/>
                      </a:endParaRPr>
                    </a:p>
                  </a:txBody>
                  <a:tcPr marL="190440" marR="190440" anchor="ctr">
                    <a:lnL w="38160">
                      <a:solidFill>
                        <a:srgbClr val="FF9999"/>
                      </a:solidFill>
                    </a:lnL>
                    <a:lnR w="38160">
                      <a:solidFill>
                        <a:srgbClr val="FF9999"/>
                      </a:solidFill>
                    </a:lnR>
                    <a:lnT w="38160">
                      <a:solidFill>
                        <a:srgbClr val="FF9999"/>
                      </a:solidFill>
                    </a:lnT>
                    <a:lnB w="38160">
                      <a:solidFill>
                        <a:srgbClr val="FF9999"/>
                      </a:solidFill>
                    </a:lnB>
                    <a:noFill/>
                  </a:tcPr>
                </a:tc>
                <a:tc>
                  <a:txBody>
                    <a:bodyPr/>
                    <a:lstStyle/>
                    <a:p>
                      <a:pPr algn="ctr">
                        <a:lnSpc>
                          <a:spcPts val="2798"/>
                        </a:lnSpc>
                      </a:pPr>
                      <a:r>
                        <a:rPr lang="en-US" sz="2000" b="0" strike="noStrike" spc="-1">
                          <a:solidFill>
                            <a:srgbClr val="FFFFFF"/>
                          </a:solidFill>
                          <a:latin typeface="Poppins"/>
                        </a:rPr>
                        <a:t>12</a:t>
                      </a:r>
                      <a:endParaRPr lang="en-IN" sz="2000" b="0" strike="noStrike" spc="-1">
                        <a:latin typeface="Arial"/>
                      </a:endParaRPr>
                    </a:p>
                  </a:txBody>
                  <a:tcPr marL="190440" marR="190440" anchor="ctr">
                    <a:lnL w="38160">
                      <a:solidFill>
                        <a:srgbClr val="FF9999"/>
                      </a:solidFill>
                    </a:lnL>
                    <a:lnR w="38160">
                      <a:solidFill>
                        <a:srgbClr val="FF9999"/>
                      </a:solidFill>
                    </a:lnR>
                    <a:lnT w="38160">
                      <a:solidFill>
                        <a:srgbClr val="FF9999"/>
                      </a:solidFill>
                    </a:lnT>
                    <a:lnB w="38160">
                      <a:solidFill>
                        <a:srgbClr val="FF9999"/>
                      </a:solidFill>
                    </a:lnB>
                    <a:noFill/>
                  </a:tcPr>
                </a:tc>
                <a:extLst>
                  <a:ext uri="{0D108BD9-81ED-4DB2-BD59-A6C34878D82A}">
                    <a16:rowId xmlns:a16="http://schemas.microsoft.com/office/drawing/2014/main" val="10001"/>
                  </a:ext>
                </a:extLst>
              </a:tr>
              <a:tr h="1280520">
                <a:tc>
                  <a:txBody>
                    <a:bodyPr/>
                    <a:lstStyle/>
                    <a:p>
                      <a:pPr algn="ctr">
                        <a:lnSpc>
                          <a:spcPts val="2798"/>
                        </a:lnSpc>
                      </a:pPr>
                      <a:r>
                        <a:rPr lang="en-US" sz="2000" b="0" strike="noStrike" spc="-1">
                          <a:solidFill>
                            <a:srgbClr val="FFFFFF"/>
                          </a:solidFill>
                          <a:latin typeface="Poppins"/>
                        </a:rPr>
                        <a:t>Predicted Excluded</a:t>
                      </a:r>
                      <a:endParaRPr lang="en-IN" sz="2000" b="0" strike="noStrike" spc="-1">
                        <a:latin typeface="Arial"/>
                      </a:endParaRPr>
                    </a:p>
                  </a:txBody>
                  <a:tcPr marL="190440" marR="190440" anchor="ctr">
                    <a:lnL w="38160">
                      <a:solidFill>
                        <a:srgbClr val="FF9999"/>
                      </a:solidFill>
                    </a:lnL>
                    <a:lnR w="38160">
                      <a:solidFill>
                        <a:srgbClr val="FF9999"/>
                      </a:solidFill>
                    </a:lnR>
                    <a:lnT w="38160">
                      <a:solidFill>
                        <a:srgbClr val="FF9999"/>
                      </a:solidFill>
                    </a:lnT>
                    <a:lnB w="38160">
                      <a:solidFill>
                        <a:srgbClr val="FF9999"/>
                      </a:solidFill>
                    </a:lnB>
                    <a:noFill/>
                  </a:tcPr>
                </a:tc>
                <a:tc>
                  <a:txBody>
                    <a:bodyPr/>
                    <a:lstStyle/>
                    <a:p>
                      <a:pPr algn="ctr">
                        <a:lnSpc>
                          <a:spcPts val="2798"/>
                        </a:lnSpc>
                      </a:pPr>
                      <a:r>
                        <a:rPr lang="en-US" sz="2000" b="0" strike="noStrike" spc="-1">
                          <a:solidFill>
                            <a:srgbClr val="FFFFFF"/>
                          </a:solidFill>
                          <a:latin typeface="Poppins"/>
                        </a:rPr>
                        <a:t>15</a:t>
                      </a:r>
                      <a:endParaRPr lang="en-IN" sz="2000" b="0" strike="noStrike" spc="-1">
                        <a:latin typeface="Arial"/>
                      </a:endParaRPr>
                    </a:p>
                  </a:txBody>
                  <a:tcPr marL="190440" marR="190440" anchor="ctr">
                    <a:lnL w="38160">
                      <a:solidFill>
                        <a:srgbClr val="FF9999"/>
                      </a:solidFill>
                    </a:lnL>
                    <a:lnR w="38160">
                      <a:solidFill>
                        <a:srgbClr val="FF9999"/>
                      </a:solidFill>
                    </a:lnR>
                    <a:lnT w="38160">
                      <a:solidFill>
                        <a:srgbClr val="FF9999"/>
                      </a:solidFill>
                    </a:lnT>
                    <a:lnB w="38160">
                      <a:solidFill>
                        <a:srgbClr val="FF9999"/>
                      </a:solidFill>
                    </a:lnB>
                    <a:noFill/>
                  </a:tcPr>
                </a:tc>
                <a:tc>
                  <a:txBody>
                    <a:bodyPr/>
                    <a:lstStyle/>
                    <a:p>
                      <a:pPr algn="ctr">
                        <a:lnSpc>
                          <a:spcPts val="2798"/>
                        </a:lnSpc>
                      </a:pPr>
                      <a:r>
                        <a:rPr lang="en-US" sz="2000" b="0" strike="noStrike" spc="-1">
                          <a:solidFill>
                            <a:srgbClr val="FFFFFF"/>
                          </a:solidFill>
                          <a:latin typeface="Poppins"/>
                        </a:rPr>
                        <a:t>91</a:t>
                      </a:r>
                      <a:endParaRPr lang="en-IN" sz="2000" b="0" strike="noStrike" spc="-1">
                        <a:latin typeface="Arial"/>
                      </a:endParaRPr>
                    </a:p>
                  </a:txBody>
                  <a:tcPr marL="190440" marR="190440" anchor="ctr">
                    <a:lnL w="38160">
                      <a:solidFill>
                        <a:srgbClr val="FF9999"/>
                      </a:solidFill>
                    </a:lnL>
                    <a:lnR w="38160">
                      <a:solidFill>
                        <a:srgbClr val="FF9999"/>
                      </a:solidFill>
                    </a:lnR>
                    <a:lnT w="38160">
                      <a:solidFill>
                        <a:srgbClr val="FF9999"/>
                      </a:solidFill>
                    </a:lnT>
                    <a:lnB w="38160">
                      <a:solidFill>
                        <a:srgbClr val="FF9999"/>
                      </a:solidFill>
                    </a:lnB>
                    <a:noFill/>
                  </a:tcPr>
                </a:tc>
                <a:extLst>
                  <a:ext uri="{0D108BD9-81ED-4DB2-BD59-A6C34878D82A}">
                    <a16:rowId xmlns:a16="http://schemas.microsoft.com/office/drawing/2014/main" val="10002"/>
                  </a:ext>
                </a:extLst>
              </a:tr>
            </a:tbl>
          </a:graphicData>
        </a:graphic>
      </p:graphicFrame>
      <p:sp>
        <p:nvSpPr>
          <p:cNvPr id="220" name="TextBox 7"/>
          <p:cNvSpPr/>
          <p:nvPr/>
        </p:nvSpPr>
        <p:spPr>
          <a:xfrm>
            <a:off x="10416960" y="1892160"/>
            <a:ext cx="4661280" cy="1386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640"/>
              </a:lnSpc>
            </a:pPr>
            <a:r>
              <a:rPr lang="en-US" sz="2600" b="0" strike="noStrike" spc="-1">
                <a:solidFill>
                  <a:srgbClr val="FFFFFF"/>
                </a:solidFill>
                <a:latin typeface="Poppins Bold"/>
              </a:rPr>
              <a:t>Retriever Performance on 19 examples, with 9 tools </a:t>
            </a:r>
            <a:r>
              <a:rPr lang="en-US" sz="2600" b="0" strike="noStrike" spc="-1">
                <a:solidFill>
                  <a:srgbClr val="FFFFFF"/>
                </a:solidFill>
                <a:latin typeface="Poppins"/>
              </a:rPr>
              <a:t>(19*9 classifications)</a:t>
            </a:r>
            <a:endParaRPr lang="en-IN" sz="2600" b="0" strike="noStrike" spc="-1">
              <a:latin typeface="Arial"/>
            </a:endParaRPr>
          </a:p>
        </p:txBody>
      </p:sp>
      <p:grpSp>
        <p:nvGrpSpPr>
          <p:cNvPr id="221" name="Group 9"/>
          <p:cNvGrpSpPr/>
          <p:nvPr/>
        </p:nvGrpSpPr>
        <p:grpSpPr>
          <a:xfrm>
            <a:off x="14574960" y="593280"/>
            <a:ext cx="3169800" cy="870480"/>
            <a:chOff x="14574960" y="593280"/>
            <a:chExt cx="3169800" cy="870480"/>
          </a:xfrm>
        </p:grpSpPr>
        <p:grpSp>
          <p:nvGrpSpPr>
            <p:cNvPr id="222" name="Group 10"/>
            <p:cNvGrpSpPr/>
            <p:nvPr/>
          </p:nvGrpSpPr>
          <p:grpSpPr>
            <a:xfrm>
              <a:off x="14751720" y="593280"/>
              <a:ext cx="2993040" cy="870480"/>
              <a:chOff x="14751720" y="593280"/>
              <a:chExt cx="2993040" cy="870480"/>
            </a:xfrm>
          </p:grpSpPr>
          <p:sp>
            <p:nvSpPr>
              <p:cNvPr id="223" name="Freeform 11"/>
              <p:cNvSpPr/>
              <p:nvPr/>
            </p:nvSpPr>
            <p:spPr>
              <a:xfrm>
                <a:off x="14751720" y="59328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224" name="Freeform 12"/>
            <p:cNvSpPr/>
            <p:nvPr/>
          </p:nvSpPr>
          <p:spPr>
            <a:xfrm>
              <a:off x="14574960" y="63720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sp>
        <p:sp>
          <p:nvSpPr>
            <p:cNvPr id="225" name="TextBox 13"/>
            <p:cNvSpPr/>
            <p:nvPr/>
          </p:nvSpPr>
          <p:spPr>
            <a:xfrm>
              <a:off x="15566040" y="80964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grpSp>
        <p:nvGrpSpPr>
          <p:cNvPr id="226" name="Group 14"/>
          <p:cNvGrpSpPr/>
          <p:nvPr/>
        </p:nvGrpSpPr>
        <p:grpSpPr>
          <a:xfrm>
            <a:off x="2487600" y="4085280"/>
            <a:ext cx="5225760" cy="3963600"/>
            <a:chOff x="2487600" y="4085280"/>
            <a:chExt cx="5225760" cy="3963600"/>
          </a:xfrm>
        </p:grpSpPr>
        <p:sp>
          <p:nvSpPr>
            <p:cNvPr id="227" name="TextBox 15"/>
            <p:cNvSpPr/>
            <p:nvPr/>
          </p:nvSpPr>
          <p:spPr>
            <a:xfrm>
              <a:off x="2487600" y="4085280"/>
              <a:ext cx="5225760" cy="143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582840" lvl="1" indent="-291600">
                <a:lnSpc>
                  <a:spcPts val="3779"/>
                </a:lnSpc>
                <a:buClr>
                  <a:srgbClr val="FFFFFF"/>
                </a:buClr>
                <a:buFont typeface="Arial"/>
                <a:buChar char="•"/>
              </a:pPr>
              <a:r>
                <a:rPr lang="en-US" sz="2700" b="0" strike="noStrike" spc="-1">
                  <a:solidFill>
                    <a:srgbClr val="FFFFFF"/>
                  </a:solidFill>
                  <a:latin typeface="Poppins"/>
                </a:rPr>
                <a:t>Prompts with examples and given tools list take 2000 tokens.</a:t>
              </a:r>
              <a:endParaRPr lang="en-IN" sz="2700" b="0" strike="noStrike" spc="-1">
                <a:latin typeface="Arial"/>
              </a:endParaRPr>
            </a:p>
          </p:txBody>
        </p:sp>
        <p:sp>
          <p:nvSpPr>
            <p:cNvPr id="228" name="TextBox 16"/>
            <p:cNvSpPr/>
            <p:nvPr/>
          </p:nvSpPr>
          <p:spPr>
            <a:xfrm>
              <a:off x="2487600" y="5828040"/>
              <a:ext cx="5225760" cy="143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582840" lvl="1" indent="-291600">
                <a:lnSpc>
                  <a:spcPts val="3779"/>
                </a:lnSpc>
                <a:buClr>
                  <a:srgbClr val="FFFFFF"/>
                </a:buClr>
                <a:buFont typeface="Arial"/>
                <a:buChar char="•"/>
              </a:pPr>
              <a:r>
                <a:rPr lang="en-US" sz="2700" b="0" strike="noStrike" spc="-1">
                  <a:solidFill>
                    <a:srgbClr val="FFFFFF"/>
                  </a:solidFill>
                  <a:latin typeface="Poppins"/>
                </a:rPr>
                <a:t>Filter out required tools with a minimal description of tools.</a:t>
              </a:r>
              <a:endParaRPr lang="en-IN" sz="2700" b="0" strike="noStrike" spc="-1">
                <a:latin typeface="Arial"/>
              </a:endParaRPr>
            </a:p>
          </p:txBody>
        </p:sp>
        <p:sp>
          <p:nvSpPr>
            <p:cNvPr id="229" name="TextBox 17"/>
            <p:cNvSpPr/>
            <p:nvPr/>
          </p:nvSpPr>
          <p:spPr>
            <a:xfrm>
              <a:off x="2487600" y="7569360"/>
              <a:ext cx="5225760" cy="479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582840" lvl="1" indent="-291600">
                <a:lnSpc>
                  <a:spcPts val="3779"/>
                </a:lnSpc>
                <a:buClr>
                  <a:srgbClr val="FFFFFF"/>
                </a:buClr>
                <a:buFont typeface="Arial"/>
                <a:buChar char="•"/>
              </a:pPr>
              <a:r>
                <a:rPr lang="en-US" sz="2700" b="0" strike="noStrike" spc="-1">
                  <a:solidFill>
                    <a:srgbClr val="FFFFFF"/>
                  </a:solidFill>
                  <a:latin typeface="Poppins"/>
                </a:rPr>
                <a:t>Uses GPT-3.5-turbo.</a:t>
              </a:r>
              <a:endParaRPr lang="en-IN" sz="2700" b="0" strike="noStrike" spc="-1">
                <a:latin typeface="Arial"/>
              </a:endParaRPr>
            </a:p>
          </p:txBody>
        </p:sp>
      </p:grpSp>
      <p:grpSp>
        <p:nvGrpSpPr>
          <p:cNvPr id="230" name="Group 18"/>
          <p:cNvGrpSpPr/>
          <p:nvPr/>
        </p:nvGrpSpPr>
        <p:grpSpPr>
          <a:xfrm>
            <a:off x="-582120" y="507960"/>
            <a:ext cx="2806560" cy="2806560"/>
            <a:chOff x="-582120" y="507960"/>
            <a:chExt cx="2806560" cy="2806560"/>
          </a:xfrm>
        </p:grpSpPr>
        <p:sp>
          <p:nvSpPr>
            <p:cNvPr id="231" name="Freeform 19"/>
            <p:cNvSpPr/>
            <p:nvPr/>
          </p:nvSpPr>
          <p:spPr>
            <a:xfrm>
              <a:off x="-582120" y="507960"/>
              <a:ext cx="2806560" cy="280656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232" name="TextBox 20"/>
          <p:cNvSpPr/>
          <p:nvPr/>
        </p:nvSpPr>
        <p:spPr>
          <a:xfrm>
            <a:off x="1217880" y="1004040"/>
            <a:ext cx="7765200" cy="1816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7149"/>
              </a:lnSpc>
            </a:pPr>
            <a:r>
              <a:rPr lang="en-US" sz="5860" b="0" strike="noStrike" spc="-1">
                <a:solidFill>
                  <a:srgbClr val="FFFFFF"/>
                </a:solidFill>
                <a:latin typeface="Poppins Bold"/>
              </a:rPr>
              <a:t>TOOL RETRIEVER BLOCK</a:t>
            </a:r>
            <a:endParaRPr lang="en-IN" sz="5860" b="0" strike="noStrike" spc="-1">
              <a:latin typeface="Arial"/>
            </a:endParaRPr>
          </a:p>
        </p:txBody>
      </p:sp>
      <p:sp>
        <p:nvSpPr>
          <p:cNvPr id="233" name="TextBox 1"/>
          <p:cNvSpPr/>
          <p:nvPr/>
        </p:nvSpPr>
        <p:spPr>
          <a:xfrm>
            <a:off x="11499120" y="8454600"/>
            <a:ext cx="2923560" cy="48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779"/>
              </a:lnSpc>
            </a:pPr>
            <a:r>
              <a:rPr lang="en-US" sz="2700" b="0" strike="noStrike" spc="-1" dirty="0">
                <a:solidFill>
                  <a:srgbClr val="FFFFFF"/>
                </a:solidFill>
                <a:latin typeface="Poppins Bold"/>
              </a:rPr>
              <a:t>F1 score : 0.80 </a:t>
            </a:r>
            <a:endParaRPr lang="en-IN" sz="2700" b="0" strike="noStrike" spc="-1" dirty="0">
              <a:latin typeface="Arial"/>
            </a:endParaRPr>
          </a:p>
        </p:txBody>
      </p:sp>
      <p:sp>
        <p:nvSpPr>
          <p:cNvPr id="234" name="TextBox 233"/>
          <p:cNvSpPr txBox="1"/>
          <p:nvPr/>
        </p:nvSpPr>
        <p:spPr>
          <a:xfrm>
            <a:off x="9651780" y="7766280"/>
            <a:ext cx="6660000" cy="479520"/>
          </a:xfrm>
          <a:prstGeom prst="rect">
            <a:avLst/>
          </a:prstGeom>
          <a:noFill/>
          <a:ln w="0">
            <a:noFill/>
          </a:ln>
        </p:spPr>
        <p:txBody>
          <a:bodyPr lIns="90000" tIns="45000" rIns="90000" bIns="45000" anchor="t">
            <a:noAutofit/>
          </a:bodyPr>
          <a:lstStyle/>
          <a:p>
            <a:pPr algn="ctr"/>
            <a:r>
              <a:rPr lang="en-US" sz="2700" b="0" strike="noStrike" spc="-1" dirty="0">
                <a:solidFill>
                  <a:srgbClr val="FFFFFF"/>
                </a:solidFill>
                <a:latin typeface="Poppins Bold"/>
              </a:rPr>
              <a:t>Precision: 0.81        Recall: 0.78</a:t>
            </a:r>
            <a:endParaRPr lang="en-IN" sz="2700" b="0" strike="noStrike" spc="-1" dirty="0">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35" name="Group 2"/>
          <p:cNvGrpSpPr/>
          <p:nvPr/>
        </p:nvGrpSpPr>
        <p:grpSpPr>
          <a:xfrm>
            <a:off x="17461800" y="9460800"/>
            <a:ext cx="1652040" cy="1652040"/>
            <a:chOff x="17461800" y="9460800"/>
            <a:chExt cx="1652040" cy="1652040"/>
          </a:xfrm>
        </p:grpSpPr>
        <p:sp>
          <p:nvSpPr>
            <p:cNvPr id="236" name="Freeform 3"/>
            <p:cNvSpPr/>
            <p:nvPr/>
          </p:nvSpPr>
          <p:spPr>
            <a:xfrm>
              <a:off x="17461800" y="946080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237" name="Freeform 4"/>
          <p:cNvSpPr/>
          <p:nvPr/>
        </p:nvSpPr>
        <p:spPr>
          <a:xfrm>
            <a:off x="16511040" y="925560"/>
            <a:ext cx="2898000" cy="2773800"/>
          </a:xfrm>
          <a:custGeom>
            <a:avLst/>
            <a:gdLst/>
            <a:ahLst/>
            <a:cxnLst/>
            <a:rect l="l" t="t" r="r" b="b"/>
            <a:pathLst>
              <a:path w="2898297" h="2774040">
                <a:moveTo>
                  <a:pt x="0" y="0"/>
                </a:moveTo>
                <a:lnTo>
                  <a:pt x="2898297" y="0"/>
                </a:lnTo>
                <a:lnTo>
                  <a:pt x="2898297" y="2774040"/>
                </a:lnTo>
                <a:lnTo>
                  <a:pt x="0" y="2774040"/>
                </a:lnTo>
                <a:lnTo>
                  <a:pt x="0" y="0"/>
                </a:lnTo>
                <a:close/>
              </a:path>
            </a:pathLst>
          </a:custGeom>
          <a:blipFill rotWithShape="0">
            <a:blip r:embed="rId2">
              <a:alphaModFix amt="6000"/>
            </a:blip>
            <a:srcRect/>
            <a:stretch/>
          </a:blipFill>
          <a:ln w="0">
            <a:noFill/>
          </a:ln>
        </p:spPr>
        <p:style>
          <a:lnRef idx="0">
            <a:scrgbClr r="0" g="0" b="0"/>
          </a:lnRef>
          <a:fillRef idx="0">
            <a:scrgbClr r="0" g="0" b="0"/>
          </a:fillRef>
          <a:effectRef idx="0">
            <a:scrgbClr r="0" g="0" b="0"/>
          </a:effectRef>
          <a:fontRef idx="minor"/>
        </p:style>
      </p:sp>
      <p:sp>
        <p:nvSpPr>
          <p:cNvPr id="238" name="Freeform 5"/>
          <p:cNvSpPr/>
          <p:nvPr/>
        </p:nvSpPr>
        <p:spPr>
          <a:xfrm>
            <a:off x="-771120" y="6747840"/>
            <a:ext cx="5505480" cy="3223080"/>
          </a:xfrm>
          <a:custGeom>
            <a:avLst/>
            <a:gdLst/>
            <a:ahLst/>
            <a:cxnLst/>
            <a:rect l="l" t="t" r="r" b="b"/>
            <a:pathLst>
              <a:path w="5505900" h="3223454">
                <a:moveTo>
                  <a:pt x="0" y="0"/>
                </a:moveTo>
                <a:lnTo>
                  <a:pt x="5505901" y="0"/>
                </a:lnTo>
                <a:lnTo>
                  <a:pt x="5505901" y="3223454"/>
                </a:lnTo>
                <a:lnTo>
                  <a:pt x="0" y="3223454"/>
                </a:lnTo>
                <a:lnTo>
                  <a:pt x="0" y="0"/>
                </a:lnTo>
                <a:close/>
              </a:path>
            </a:pathLst>
          </a:custGeom>
          <a:blipFill rotWithShape="0">
            <a:blip r:embed="rId3">
              <a:alphaModFix amt="6000"/>
            </a:blip>
            <a:srcRect/>
            <a:stretch/>
          </a:blipFill>
          <a:ln w="0">
            <a:noFill/>
          </a:ln>
        </p:spPr>
        <p:style>
          <a:lnRef idx="0">
            <a:scrgbClr r="0" g="0" b="0"/>
          </a:lnRef>
          <a:fillRef idx="0">
            <a:scrgbClr r="0" g="0" b="0"/>
          </a:fillRef>
          <a:effectRef idx="0">
            <a:scrgbClr r="0" g="0" b="0"/>
          </a:effectRef>
          <a:fontRef idx="minor"/>
        </p:style>
      </p:sp>
      <p:pic>
        <p:nvPicPr>
          <p:cNvPr id="239" name="Picture 6"/>
          <p:cNvPicPr/>
          <p:nvPr/>
        </p:nvPicPr>
        <p:blipFill>
          <a:blip r:embed="rId4"/>
          <a:stretch/>
        </p:blipFill>
        <p:spPr>
          <a:xfrm rot="46200">
            <a:off x="10795320" y="3077280"/>
            <a:ext cx="4999680" cy="6672600"/>
          </a:xfrm>
          <a:prstGeom prst="rect">
            <a:avLst/>
          </a:prstGeom>
          <a:ln w="0">
            <a:noFill/>
          </a:ln>
        </p:spPr>
      </p:pic>
      <p:grpSp>
        <p:nvGrpSpPr>
          <p:cNvPr id="240" name="Group 7"/>
          <p:cNvGrpSpPr/>
          <p:nvPr/>
        </p:nvGrpSpPr>
        <p:grpSpPr>
          <a:xfrm>
            <a:off x="1888560" y="1888200"/>
            <a:ext cx="6549120" cy="1922400"/>
            <a:chOff x="1888560" y="1888200"/>
            <a:chExt cx="6549120" cy="1922400"/>
          </a:xfrm>
        </p:grpSpPr>
        <p:grpSp>
          <p:nvGrpSpPr>
            <p:cNvPr id="241" name="Group 8"/>
            <p:cNvGrpSpPr/>
            <p:nvPr/>
          </p:nvGrpSpPr>
          <p:grpSpPr>
            <a:xfrm>
              <a:off x="1888560" y="1888200"/>
              <a:ext cx="1079640" cy="1079640"/>
              <a:chOff x="1888560" y="1888200"/>
              <a:chExt cx="1079640" cy="1079640"/>
            </a:xfrm>
          </p:grpSpPr>
          <p:sp>
            <p:nvSpPr>
              <p:cNvPr id="242" name="Freeform 9"/>
              <p:cNvSpPr/>
              <p:nvPr/>
            </p:nvSpPr>
            <p:spPr>
              <a:xfrm>
                <a:off x="1888560" y="1888200"/>
                <a:ext cx="1079640" cy="10796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243" name="TextBox 10"/>
            <p:cNvSpPr/>
            <p:nvPr/>
          </p:nvSpPr>
          <p:spPr>
            <a:xfrm>
              <a:off x="2226240" y="2106000"/>
              <a:ext cx="6211440" cy="1704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710"/>
                </a:lnSpc>
              </a:pPr>
              <a:r>
                <a:rPr lang="en-US" sz="5500" b="0" strike="noStrike" spc="-1">
                  <a:solidFill>
                    <a:srgbClr val="FFFFFF"/>
                  </a:solidFill>
                  <a:latin typeface="Poppins Bold"/>
                </a:rPr>
                <a:t>WHY USE THE RETRIEVER?</a:t>
              </a:r>
              <a:endParaRPr lang="en-IN" sz="5500" b="0" strike="noStrike" spc="-1">
                <a:latin typeface="Arial"/>
              </a:endParaRPr>
            </a:p>
          </p:txBody>
        </p:sp>
      </p:grpSp>
      <p:sp>
        <p:nvSpPr>
          <p:cNvPr id="244" name="TextBox 11"/>
          <p:cNvSpPr/>
          <p:nvPr/>
        </p:nvSpPr>
        <p:spPr>
          <a:xfrm>
            <a:off x="2855520" y="4466160"/>
            <a:ext cx="5819040" cy="959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582840" lvl="1" indent="-291600">
              <a:lnSpc>
                <a:spcPts val="3779"/>
              </a:lnSpc>
              <a:buClr>
                <a:srgbClr val="FFFFFF"/>
              </a:buClr>
              <a:buFont typeface="Arial"/>
              <a:buChar char="•"/>
            </a:pPr>
            <a:r>
              <a:rPr lang="en-US" sz="2700" b="0" strike="noStrike" spc="-1">
                <a:solidFill>
                  <a:srgbClr val="FFFFFF"/>
                </a:solidFill>
                <a:latin typeface="Poppins"/>
              </a:rPr>
              <a:t>Cost savings outweigh any performance loss.</a:t>
            </a:r>
            <a:endParaRPr lang="en-IN" sz="2700" b="0" strike="noStrike" spc="-1">
              <a:latin typeface="Arial"/>
            </a:endParaRPr>
          </a:p>
        </p:txBody>
      </p:sp>
      <p:sp>
        <p:nvSpPr>
          <p:cNvPr id="245" name="TextBox 12"/>
          <p:cNvSpPr/>
          <p:nvPr/>
        </p:nvSpPr>
        <p:spPr>
          <a:xfrm>
            <a:off x="2855520" y="6057360"/>
            <a:ext cx="4615200" cy="1919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582840" lvl="1" indent="-291600">
              <a:lnSpc>
                <a:spcPts val="3779"/>
              </a:lnSpc>
              <a:buClr>
                <a:srgbClr val="FFFFFF"/>
              </a:buClr>
              <a:buFont typeface="Arial"/>
              <a:buChar char="•"/>
            </a:pPr>
            <a:r>
              <a:rPr lang="en-US" sz="2700" b="0" strike="noStrike" spc="-1">
                <a:solidFill>
                  <a:srgbClr val="FFFFFF"/>
                </a:solidFill>
                <a:latin typeface="Poppins"/>
              </a:rPr>
              <a:t>Fine-tuning GPT-3.5-turbo increases F1 score up to a maximum of 5%.</a:t>
            </a:r>
            <a:endParaRPr lang="en-IN" sz="2700" b="0" strike="noStrike" spc="-1">
              <a:latin typeface="Arial"/>
            </a:endParaRPr>
          </a:p>
        </p:txBody>
      </p:sp>
      <p:sp>
        <p:nvSpPr>
          <p:cNvPr id="246" name="TextBox 13"/>
          <p:cNvSpPr/>
          <p:nvPr/>
        </p:nvSpPr>
        <p:spPr>
          <a:xfrm>
            <a:off x="11340000" y="1859760"/>
            <a:ext cx="3420000" cy="48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3779"/>
              </a:lnSpc>
            </a:pPr>
            <a:r>
              <a:rPr lang="en-US" sz="2700" b="0" strike="noStrike" spc="-1">
                <a:solidFill>
                  <a:srgbClr val="FFFFFF"/>
                </a:solidFill>
                <a:latin typeface="Poppins Bold"/>
              </a:rPr>
              <a:t>Cost per query</a:t>
            </a:r>
            <a:endParaRPr lang="en-IN" sz="2700" b="0" strike="noStrike" spc="-1">
              <a:latin typeface="Arial"/>
            </a:endParaRPr>
          </a:p>
        </p:txBody>
      </p:sp>
      <p:sp>
        <p:nvSpPr>
          <p:cNvPr id="247" name="TextBox 14"/>
          <p:cNvSpPr/>
          <p:nvPr/>
        </p:nvSpPr>
        <p:spPr>
          <a:xfrm>
            <a:off x="11676240" y="2468520"/>
            <a:ext cx="3382200" cy="675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a:lnSpc>
                <a:spcPts val="2659"/>
              </a:lnSpc>
            </a:pPr>
            <a:r>
              <a:rPr lang="en-US" sz="1900" b="0" strike="noStrike" spc="-1">
                <a:solidFill>
                  <a:srgbClr val="FFFFFF"/>
                </a:solidFill>
                <a:latin typeface="Poppins"/>
              </a:rPr>
              <a:t>(Assuming 20 tools with 200 tokens per tool)</a:t>
            </a:r>
            <a:endParaRPr lang="en-IN" sz="1900" b="0" strike="noStrike" spc="-1">
              <a:latin typeface="Arial"/>
            </a:endParaRPr>
          </a:p>
        </p:txBody>
      </p:sp>
      <p:grpSp>
        <p:nvGrpSpPr>
          <p:cNvPr id="248" name="Group 15"/>
          <p:cNvGrpSpPr/>
          <p:nvPr/>
        </p:nvGrpSpPr>
        <p:grpSpPr>
          <a:xfrm>
            <a:off x="396720" y="593280"/>
            <a:ext cx="3169440" cy="870480"/>
            <a:chOff x="396720" y="593280"/>
            <a:chExt cx="3169440" cy="870480"/>
          </a:xfrm>
        </p:grpSpPr>
        <p:grpSp>
          <p:nvGrpSpPr>
            <p:cNvPr id="249" name="Group 16"/>
            <p:cNvGrpSpPr/>
            <p:nvPr/>
          </p:nvGrpSpPr>
          <p:grpSpPr>
            <a:xfrm>
              <a:off x="573120" y="593280"/>
              <a:ext cx="2993040" cy="870480"/>
              <a:chOff x="573120" y="593280"/>
              <a:chExt cx="2993040" cy="870480"/>
            </a:xfrm>
          </p:grpSpPr>
          <p:sp>
            <p:nvSpPr>
              <p:cNvPr id="250" name="Freeform 17"/>
              <p:cNvSpPr/>
              <p:nvPr/>
            </p:nvSpPr>
            <p:spPr>
              <a:xfrm>
                <a:off x="573120" y="59328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251" name="Freeform 18"/>
            <p:cNvSpPr/>
            <p:nvPr/>
          </p:nvSpPr>
          <p:spPr>
            <a:xfrm>
              <a:off x="396720" y="63720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sp>
        <p:sp>
          <p:nvSpPr>
            <p:cNvPr id="252" name="TextBox 19"/>
            <p:cNvSpPr/>
            <p:nvPr/>
          </p:nvSpPr>
          <p:spPr>
            <a:xfrm>
              <a:off x="1387800" y="80964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53" name="Freeform 2"/>
          <p:cNvSpPr/>
          <p:nvPr/>
        </p:nvSpPr>
        <p:spPr>
          <a:xfrm>
            <a:off x="-983160" y="7585200"/>
            <a:ext cx="5505480" cy="3223080"/>
          </a:xfrm>
          <a:custGeom>
            <a:avLst/>
            <a:gdLst/>
            <a:ahLst/>
            <a:cxnLst/>
            <a:rect l="l" t="t" r="r" b="b"/>
            <a:pathLst>
              <a:path w="5505900" h="3223454">
                <a:moveTo>
                  <a:pt x="0" y="0"/>
                </a:moveTo>
                <a:lnTo>
                  <a:pt x="5505900" y="0"/>
                </a:lnTo>
                <a:lnTo>
                  <a:pt x="5505900" y="3223454"/>
                </a:lnTo>
                <a:lnTo>
                  <a:pt x="0" y="3223454"/>
                </a:lnTo>
                <a:lnTo>
                  <a:pt x="0" y="0"/>
                </a:lnTo>
                <a:close/>
              </a:path>
            </a:pathLst>
          </a:custGeom>
          <a:blipFill rotWithShape="0">
            <a:blip r:embed="rId2">
              <a:alphaModFix amt="15000"/>
            </a:blip>
            <a:srcRect/>
            <a:stretch/>
          </a:blipFill>
          <a:ln w="0">
            <a:noFill/>
          </a:ln>
        </p:spPr>
        <p:style>
          <a:lnRef idx="0">
            <a:scrgbClr r="0" g="0" b="0"/>
          </a:lnRef>
          <a:fillRef idx="0">
            <a:scrgbClr r="0" g="0" b="0"/>
          </a:fillRef>
          <a:effectRef idx="0">
            <a:scrgbClr r="0" g="0" b="0"/>
          </a:effectRef>
          <a:fontRef idx="minor"/>
        </p:style>
      </p:sp>
      <p:sp>
        <p:nvSpPr>
          <p:cNvPr id="254" name="TextBox 3"/>
          <p:cNvSpPr/>
          <p:nvPr/>
        </p:nvSpPr>
        <p:spPr>
          <a:xfrm>
            <a:off x="1957680" y="4393080"/>
            <a:ext cx="6827400" cy="2913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582840" lvl="1" indent="-291600" algn="just">
              <a:lnSpc>
                <a:spcPts val="4589"/>
              </a:lnSpc>
              <a:buClr>
                <a:srgbClr val="FFFFFF"/>
              </a:buClr>
              <a:buFont typeface="Arial"/>
              <a:buChar char="•"/>
            </a:pPr>
            <a:r>
              <a:rPr lang="en-US" sz="2700" b="0" strike="noStrike" spc="-1">
                <a:solidFill>
                  <a:srgbClr val="FFFFFF"/>
                </a:solidFill>
                <a:latin typeface="Poppins"/>
              </a:rPr>
              <a:t>Final Answer Generation Block</a:t>
            </a:r>
            <a:endParaRPr lang="en-IN" sz="2700" b="0" strike="noStrike" spc="-1">
              <a:latin typeface="Arial"/>
            </a:endParaRPr>
          </a:p>
          <a:p>
            <a:pPr marL="582840" lvl="1" indent="-291600" algn="just">
              <a:lnSpc>
                <a:spcPts val="4589"/>
              </a:lnSpc>
              <a:buClr>
                <a:srgbClr val="FFFFFF"/>
              </a:buClr>
              <a:buFont typeface="Arial"/>
              <a:buChar char="•"/>
            </a:pPr>
            <a:r>
              <a:rPr lang="en-US" sz="2700" b="0" strike="noStrike" spc="-1">
                <a:solidFill>
                  <a:srgbClr val="FFFFFF"/>
                </a:solidFill>
                <a:latin typeface="Poppins"/>
              </a:rPr>
              <a:t>Tools from Retriever Block</a:t>
            </a:r>
            <a:endParaRPr lang="en-IN" sz="2700" b="0" strike="noStrike" spc="-1">
              <a:latin typeface="Arial"/>
            </a:endParaRPr>
          </a:p>
          <a:p>
            <a:pPr marL="582840" lvl="1" indent="-291600" algn="just">
              <a:lnSpc>
                <a:spcPts val="4589"/>
              </a:lnSpc>
              <a:buClr>
                <a:srgbClr val="FFFFFF"/>
              </a:buClr>
              <a:buFont typeface="Arial"/>
              <a:buChar char="•"/>
            </a:pPr>
            <a:r>
              <a:rPr lang="en-US" sz="2700" b="0" strike="noStrike" spc="-1">
                <a:solidFill>
                  <a:srgbClr val="FFFFFF"/>
                </a:solidFill>
                <a:latin typeface="Poppins"/>
              </a:rPr>
              <a:t>Examples from RAG Block</a:t>
            </a:r>
            <a:endParaRPr lang="en-IN" sz="2700" b="0" strike="noStrike" spc="-1">
              <a:latin typeface="Arial"/>
            </a:endParaRPr>
          </a:p>
          <a:p>
            <a:pPr marL="582840" lvl="1" indent="-291600" algn="just">
              <a:lnSpc>
                <a:spcPts val="4589"/>
              </a:lnSpc>
              <a:buClr>
                <a:srgbClr val="FFFFFF"/>
              </a:buClr>
              <a:buFont typeface="Arial"/>
              <a:buChar char="•"/>
            </a:pPr>
            <a:r>
              <a:rPr lang="en-US" sz="2700" b="0" strike="noStrike" spc="-1">
                <a:solidFill>
                  <a:srgbClr val="FFFFFF"/>
                </a:solidFill>
                <a:latin typeface="Poppins"/>
              </a:rPr>
              <a:t>Uses GPT-4-turbo</a:t>
            </a:r>
            <a:endParaRPr lang="en-IN" sz="2700" b="0" strike="noStrike" spc="-1">
              <a:latin typeface="Arial"/>
            </a:endParaRPr>
          </a:p>
          <a:p>
            <a:pPr marL="582840" lvl="1" indent="-291600" algn="just">
              <a:lnSpc>
                <a:spcPts val="4589"/>
              </a:lnSpc>
              <a:buClr>
                <a:srgbClr val="FFFFFF"/>
              </a:buClr>
              <a:buFont typeface="Arial"/>
              <a:buChar char="•"/>
            </a:pPr>
            <a:r>
              <a:rPr lang="en-US" sz="2700" b="0" strike="noStrike" spc="-1">
                <a:solidFill>
                  <a:srgbClr val="FFFFFF"/>
                </a:solidFill>
                <a:latin typeface="Poppins"/>
              </a:rPr>
              <a:t>Post processes the Raw Response </a:t>
            </a:r>
            <a:endParaRPr lang="en-IN" sz="2700" b="0" strike="noStrike" spc="-1">
              <a:latin typeface="Arial"/>
            </a:endParaRPr>
          </a:p>
        </p:txBody>
      </p:sp>
      <p:grpSp>
        <p:nvGrpSpPr>
          <p:cNvPr id="255" name="Group 4"/>
          <p:cNvGrpSpPr/>
          <p:nvPr/>
        </p:nvGrpSpPr>
        <p:grpSpPr>
          <a:xfrm>
            <a:off x="12820320" y="2349000"/>
            <a:ext cx="1425600" cy="1421280"/>
            <a:chOff x="12820320" y="2349000"/>
            <a:chExt cx="1425600" cy="1421280"/>
          </a:xfrm>
        </p:grpSpPr>
        <p:sp>
          <p:nvSpPr>
            <p:cNvPr id="256" name="Freeform 5"/>
            <p:cNvSpPr/>
            <p:nvPr/>
          </p:nvSpPr>
          <p:spPr>
            <a:xfrm>
              <a:off x="12820320" y="2349000"/>
              <a:ext cx="1425600" cy="1421280"/>
            </a:xfrm>
            <a:custGeom>
              <a:avLst/>
              <a:gdLst/>
              <a:ahLst/>
              <a:cxnLst/>
              <a:rect l="l" t="t" r="r" b="b"/>
              <a:pathLst>
                <a:path w="815297" h="812800">
                  <a:moveTo>
                    <a:pt x="407649" y="0"/>
                  </a:moveTo>
                  <a:cubicBezTo>
                    <a:pt x="182511" y="0"/>
                    <a:pt x="0" y="181951"/>
                    <a:pt x="0" y="406400"/>
                  </a:cubicBezTo>
                  <a:cubicBezTo>
                    <a:pt x="0" y="630849"/>
                    <a:pt x="182511" y="812800"/>
                    <a:pt x="407649" y="812800"/>
                  </a:cubicBezTo>
                  <a:cubicBezTo>
                    <a:pt x="632787" y="812800"/>
                    <a:pt x="815297" y="630849"/>
                    <a:pt x="815297" y="406400"/>
                  </a:cubicBezTo>
                  <a:cubicBezTo>
                    <a:pt x="815297" y="181951"/>
                    <a:pt x="632787" y="0"/>
                    <a:pt x="407649" y="0"/>
                  </a:cubicBez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257" name="TextBox 6"/>
            <p:cNvSpPr/>
            <p:nvPr/>
          </p:nvSpPr>
          <p:spPr>
            <a:xfrm>
              <a:off x="12953880" y="2382480"/>
              <a:ext cx="1158120" cy="12546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a:lnSpc>
                  <a:spcPts val="2798"/>
                </a:lnSpc>
              </a:pPr>
              <a:r>
                <a:rPr lang="en-US" sz="2000" b="0" strike="noStrike" spc="-1">
                  <a:solidFill>
                    <a:srgbClr val="000000"/>
                  </a:solidFill>
                  <a:latin typeface="Poppins Bold"/>
                </a:rPr>
                <a:t>Answer</a:t>
              </a:r>
              <a:endParaRPr lang="en-IN" sz="2000" b="0" strike="noStrike" spc="-1">
                <a:latin typeface="Arial"/>
              </a:endParaRPr>
            </a:p>
          </p:txBody>
        </p:sp>
      </p:grpSp>
      <p:grpSp>
        <p:nvGrpSpPr>
          <p:cNvPr id="258" name="Group 7"/>
          <p:cNvGrpSpPr/>
          <p:nvPr/>
        </p:nvGrpSpPr>
        <p:grpSpPr>
          <a:xfrm>
            <a:off x="12663360" y="3984840"/>
            <a:ext cx="1739160" cy="1537200"/>
            <a:chOff x="12663360" y="3984840"/>
            <a:chExt cx="1739160" cy="1537200"/>
          </a:xfrm>
        </p:grpSpPr>
        <p:sp>
          <p:nvSpPr>
            <p:cNvPr id="259" name="Freeform 8"/>
            <p:cNvSpPr/>
            <p:nvPr/>
          </p:nvSpPr>
          <p:spPr>
            <a:xfrm>
              <a:off x="12663360" y="4179240"/>
              <a:ext cx="1739160" cy="1342800"/>
            </a:xfrm>
            <a:custGeom>
              <a:avLst/>
              <a:gdLst/>
              <a:ahLst/>
              <a:cxnLst/>
              <a:rect l="l" t="t" r="r" b="b"/>
              <a:pathLst>
                <a:path w="511745" h="395167">
                  <a:moveTo>
                    <a:pt x="0" y="0"/>
                  </a:moveTo>
                  <a:lnTo>
                    <a:pt x="511745" y="0"/>
                  </a:lnTo>
                  <a:lnTo>
                    <a:pt x="511745" y="395167"/>
                  </a:lnTo>
                  <a:lnTo>
                    <a:pt x="0" y="395167"/>
                  </a:ln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260" name="TextBox 9"/>
            <p:cNvSpPr/>
            <p:nvPr/>
          </p:nvSpPr>
          <p:spPr>
            <a:xfrm>
              <a:off x="12663360" y="3984840"/>
              <a:ext cx="1739160" cy="1537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a:lnSpc>
                  <a:spcPts val="2798"/>
                </a:lnSpc>
              </a:pPr>
              <a:r>
                <a:rPr lang="en-US" sz="2000" b="0" strike="noStrike" spc="-1">
                  <a:solidFill>
                    <a:srgbClr val="000000"/>
                  </a:solidFill>
                  <a:latin typeface="Poppins Bold"/>
                </a:rPr>
                <a:t>Tool</a:t>
              </a:r>
              <a:endParaRPr lang="en-IN" sz="2000" b="0" strike="noStrike" spc="-1">
                <a:latin typeface="Arial"/>
              </a:endParaRPr>
            </a:p>
            <a:p>
              <a:pPr algn="ctr">
                <a:lnSpc>
                  <a:spcPts val="2798"/>
                </a:lnSpc>
              </a:pPr>
              <a:r>
                <a:rPr lang="en-US" sz="2000" b="0" strike="noStrike" spc="-1">
                  <a:solidFill>
                    <a:srgbClr val="000000"/>
                  </a:solidFill>
                  <a:latin typeface="Poppins Bold"/>
                </a:rPr>
                <a:t>Selection</a:t>
              </a:r>
              <a:endParaRPr lang="en-IN" sz="2000" b="0" strike="noStrike" spc="-1">
                <a:latin typeface="Arial"/>
              </a:endParaRPr>
            </a:p>
            <a:p>
              <a:pPr algn="ctr">
                <a:lnSpc>
                  <a:spcPts val="2798"/>
                </a:lnSpc>
              </a:pPr>
              <a:r>
                <a:rPr lang="en-US" sz="2000" b="0" strike="noStrike" spc="-1">
                  <a:solidFill>
                    <a:srgbClr val="000000"/>
                  </a:solidFill>
                  <a:latin typeface="Poppins Bold"/>
                </a:rPr>
                <a:t>Model</a:t>
              </a:r>
              <a:endParaRPr lang="en-IN" sz="2000" b="0" strike="noStrike" spc="-1">
                <a:latin typeface="Arial"/>
              </a:endParaRPr>
            </a:p>
          </p:txBody>
        </p:sp>
      </p:grpSp>
      <p:grpSp>
        <p:nvGrpSpPr>
          <p:cNvPr id="261" name="Group 10"/>
          <p:cNvGrpSpPr/>
          <p:nvPr/>
        </p:nvGrpSpPr>
        <p:grpSpPr>
          <a:xfrm>
            <a:off x="9799560" y="6198120"/>
            <a:ext cx="2055960" cy="1553760"/>
            <a:chOff x="9799560" y="6198120"/>
            <a:chExt cx="2055960" cy="1553760"/>
          </a:xfrm>
        </p:grpSpPr>
        <p:sp>
          <p:nvSpPr>
            <p:cNvPr id="262" name="Freeform 11"/>
            <p:cNvSpPr/>
            <p:nvPr/>
          </p:nvSpPr>
          <p:spPr>
            <a:xfrm>
              <a:off x="9799560" y="6346800"/>
              <a:ext cx="2055960" cy="1405080"/>
            </a:xfrm>
            <a:custGeom>
              <a:avLst/>
              <a:gdLst/>
              <a:ahLst/>
              <a:cxnLst/>
              <a:rect l="l" t="t" r="r" b="b"/>
              <a:pathLst>
                <a:path w="789709" h="539790">
                  <a:moveTo>
                    <a:pt x="79068" y="0"/>
                  </a:moveTo>
                  <a:lnTo>
                    <a:pt x="710641" y="0"/>
                  </a:lnTo>
                  <a:cubicBezTo>
                    <a:pt x="731611" y="0"/>
                    <a:pt x="751722" y="8330"/>
                    <a:pt x="766550" y="23158"/>
                  </a:cubicBezTo>
                  <a:cubicBezTo>
                    <a:pt x="781379" y="37987"/>
                    <a:pt x="789709" y="58098"/>
                    <a:pt x="789709" y="79068"/>
                  </a:cubicBezTo>
                  <a:lnTo>
                    <a:pt x="789709" y="460722"/>
                  </a:lnTo>
                  <a:cubicBezTo>
                    <a:pt x="789709" y="481692"/>
                    <a:pt x="781379" y="501804"/>
                    <a:pt x="766550" y="516632"/>
                  </a:cubicBezTo>
                  <a:cubicBezTo>
                    <a:pt x="751722" y="531460"/>
                    <a:pt x="731611" y="539790"/>
                    <a:pt x="710641" y="539790"/>
                  </a:cubicBezTo>
                  <a:lnTo>
                    <a:pt x="79068" y="539790"/>
                  </a:lnTo>
                  <a:cubicBezTo>
                    <a:pt x="58098" y="539790"/>
                    <a:pt x="37987" y="531460"/>
                    <a:pt x="23158" y="516632"/>
                  </a:cubicBezTo>
                  <a:cubicBezTo>
                    <a:pt x="8330" y="501804"/>
                    <a:pt x="0" y="481692"/>
                    <a:pt x="0" y="460722"/>
                  </a:cubicBezTo>
                  <a:lnTo>
                    <a:pt x="0" y="79068"/>
                  </a:lnTo>
                  <a:cubicBezTo>
                    <a:pt x="0" y="58098"/>
                    <a:pt x="8330" y="37987"/>
                    <a:pt x="23158" y="23158"/>
                  </a:cubicBezTo>
                  <a:cubicBezTo>
                    <a:pt x="37987" y="8330"/>
                    <a:pt x="58098" y="0"/>
                    <a:pt x="79068" y="0"/>
                  </a:cubicBez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263" name="TextBox 12"/>
            <p:cNvSpPr/>
            <p:nvPr/>
          </p:nvSpPr>
          <p:spPr>
            <a:xfrm>
              <a:off x="9799560" y="6198120"/>
              <a:ext cx="2055960" cy="1553760"/>
            </a:xfrm>
            <a:prstGeom prst="rect">
              <a:avLst/>
            </a:prstGeom>
            <a:noFill/>
            <a:ln w="0">
              <a:noFill/>
            </a:ln>
          </p:spPr>
          <p:style>
            <a:lnRef idx="0">
              <a:scrgbClr r="0" g="0" b="0"/>
            </a:lnRef>
            <a:fillRef idx="0">
              <a:scrgbClr r="0" g="0" b="0"/>
            </a:fillRef>
            <a:effectRef idx="0">
              <a:scrgbClr r="0" g="0" b="0"/>
            </a:effectRef>
            <a:fontRef idx="minor"/>
          </p:style>
          <p:txBody>
            <a:bodyPr lIns="45360" tIns="45360" rIns="45360" bIns="45360" anchor="ctr">
              <a:noAutofit/>
            </a:bodyPr>
            <a:lstStyle/>
            <a:p>
              <a:pPr algn="ctr">
                <a:lnSpc>
                  <a:spcPts val="2798"/>
                </a:lnSpc>
              </a:pPr>
              <a:r>
                <a:rPr lang="en-US" sz="2000" b="0" strike="noStrike" spc="-1">
                  <a:solidFill>
                    <a:srgbClr val="000000"/>
                  </a:solidFill>
                  <a:latin typeface="Poppins Bold"/>
                </a:rPr>
                <a:t>Tools</a:t>
              </a:r>
              <a:endParaRPr lang="en-IN" sz="2000" b="0" strike="noStrike" spc="-1">
                <a:latin typeface="Arial"/>
              </a:endParaRPr>
            </a:p>
            <a:p>
              <a:pPr algn="ctr">
                <a:lnSpc>
                  <a:spcPts val="2798"/>
                </a:lnSpc>
              </a:pPr>
              <a:r>
                <a:rPr lang="en-US" sz="2000" b="0" strike="noStrike" spc="-1">
                  <a:solidFill>
                    <a:srgbClr val="000000"/>
                  </a:solidFill>
                  <a:latin typeface="Poppins Bold"/>
                </a:rPr>
                <a:t>(Retriever Block)</a:t>
              </a:r>
              <a:endParaRPr lang="en-IN" sz="2000" b="0" strike="noStrike" spc="-1">
                <a:latin typeface="Arial"/>
              </a:endParaRPr>
            </a:p>
          </p:txBody>
        </p:sp>
      </p:grpSp>
      <p:grpSp>
        <p:nvGrpSpPr>
          <p:cNvPr id="264" name="Group 13"/>
          <p:cNvGrpSpPr/>
          <p:nvPr/>
        </p:nvGrpSpPr>
        <p:grpSpPr>
          <a:xfrm>
            <a:off x="12503520" y="6198120"/>
            <a:ext cx="2055960" cy="1553760"/>
            <a:chOff x="12503520" y="6198120"/>
            <a:chExt cx="2055960" cy="1553760"/>
          </a:xfrm>
        </p:grpSpPr>
        <p:sp>
          <p:nvSpPr>
            <p:cNvPr id="265" name="Freeform 14"/>
            <p:cNvSpPr/>
            <p:nvPr/>
          </p:nvSpPr>
          <p:spPr>
            <a:xfrm>
              <a:off x="12503520" y="6346800"/>
              <a:ext cx="2055960" cy="1405080"/>
            </a:xfrm>
            <a:custGeom>
              <a:avLst/>
              <a:gdLst/>
              <a:ahLst/>
              <a:cxnLst/>
              <a:rect l="l" t="t" r="r" b="b"/>
              <a:pathLst>
                <a:path w="789709" h="539790">
                  <a:moveTo>
                    <a:pt x="192022" y="0"/>
                  </a:moveTo>
                  <a:lnTo>
                    <a:pt x="597687" y="0"/>
                  </a:lnTo>
                  <a:cubicBezTo>
                    <a:pt x="648614" y="0"/>
                    <a:pt x="697456" y="20231"/>
                    <a:pt x="733467" y="56242"/>
                  </a:cubicBezTo>
                  <a:cubicBezTo>
                    <a:pt x="769478" y="92253"/>
                    <a:pt x="789709" y="141095"/>
                    <a:pt x="789709" y="192022"/>
                  </a:cubicBezTo>
                  <a:lnTo>
                    <a:pt x="789709" y="347768"/>
                  </a:lnTo>
                  <a:cubicBezTo>
                    <a:pt x="789709" y="398695"/>
                    <a:pt x="769478" y="447537"/>
                    <a:pt x="733467" y="483548"/>
                  </a:cubicBezTo>
                  <a:cubicBezTo>
                    <a:pt x="697456" y="519559"/>
                    <a:pt x="648614" y="539790"/>
                    <a:pt x="597687" y="539790"/>
                  </a:cubicBezTo>
                  <a:lnTo>
                    <a:pt x="192022" y="539790"/>
                  </a:lnTo>
                  <a:cubicBezTo>
                    <a:pt x="141095" y="539790"/>
                    <a:pt x="92253" y="519559"/>
                    <a:pt x="56242" y="483548"/>
                  </a:cubicBezTo>
                  <a:cubicBezTo>
                    <a:pt x="20231" y="447537"/>
                    <a:pt x="0" y="398695"/>
                    <a:pt x="0" y="347768"/>
                  </a:cubicBezTo>
                  <a:lnTo>
                    <a:pt x="0" y="192022"/>
                  </a:lnTo>
                  <a:cubicBezTo>
                    <a:pt x="0" y="141095"/>
                    <a:pt x="20231" y="92253"/>
                    <a:pt x="56242" y="56242"/>
                  </a:cubicBezTo>
                  <a:cubicBezTo>
                    <a:pt x="92253" y="20231"/>
                    <a:pt x="141095" y="0"/>
                    <a:pt x="192022" y="0"/>
                  </a:cubicBez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266" name="TextBox 15"/>
            <p:cNvSpPr/>
            <p:nvPr/>
          </p:nvSpPr>
          <p:spPr>
            <a:xfrm>
              <a:off x="12503520" y="6198120"/>
              <a:ext cx="2055960" cy="1553760"/>
            </a:xfrm>
            <a:prstGeom prst="rect">
              <a:avLst/>
            </a:prstGeom>
            <a:noFill/>
            <a:ln w="0">
              <a:noFill/>
            </a:ln>
          </p:spPr>
          <p:style>
            <a:lnRef idx="0">
              <a:scrgbClr r="0" g="0" b="0"/>
            </a:lnRef>
            <a:fillRef idx="0">
              <a:scrgbClr r="0" g="0" b="0"/>
            </a:fillRef>
            <a:effectRef idx="0">
              <a:scrgbClr r="0" g="0" b="0"/>
            </a:effectRef>
            <a:fontRef idx="minor"/>
          </p:style>
          <p:txBody>
            <a:bodyPr lIns="45360" tIns="45360" rIns="45360" bIns="45360" anchor="ctr">
              <a:noAutofit/>
            </a:bodyPr>
            <a:lstStyle/>
            <a:p>
              <a:pPr algn="ctr">
                <a:lnSpc>
                  <a:spcPts val="2798"/>
                </a:lnSpc>
              </a:pPr>
              <a:r>
                <a:rPr lang="en-US" sz="2000" b="0" strike="noStrike" spc="-1">
                  <a:solidFill>
                    <a:srgbClr val="000000"/>
                  </a:solidFill>
                  <a:latin typeface="Poppins Bold"/>
                </a:rPr>
                <a:t>User</a:t>
              </a:r>
              <a:endParaRPr lang="en-IN" sz="2000" b="0" strike="noStrike" spc="-1">
                <a:latin typeface="Arial"/>
              </a:endParaRPr>
            </a:p>
            <a:p>
              <a:pPr algn="ctr">
                <a:lnSpc>
                  <a:spcPts val="2798"/>
                </a:lnSpc>
              </a:pPr>
              <a:r>
                <a:rPr lang="en-US" sz="2000" b="0" strike="noStrike" spc="-1">
                  <a:solidFill>
                    <a:srgbClr val="000000"/>
                  </a:solidFill>
                  <a:latin typeface="Poppins Bold"/>
                </a:rPr>
                <a:t>Query</a:t>
              </a:r>
              <a:endParaRPr lang="en-IN" sz="2000" b="0" strike="noStrike" spc="-1">
                <a:latin typeface="Arial"/>
              </a:endParaRPr>
            </a:p>
          </p:txBody>
        </p:sp>
      </p:grpSp>
      <p:grpSp>
        <p:nvGrpSpPr>
          <p:cNvPr id="267" name="Group 16"/>
          <p:cNvGrpSpPr/>
          <p:nvPr/>
        </p:nvGrpSpPr>
        <p:grpSpPr>
          <a:xfrm>
            <a:off x="15203160" y="6198120"/>
            <a:ext cx="2055960" cy="1553760"/>
            <a:chOff x="15203160" y="6198120"/>
            <a:chExt cx="2055960" cy="1553760"/>
          </a:xfrm>
        </p:grpSpPr>
        <p:sp>
          <p:nvSpPr>
            <p:cNvPr id="268" name="Freeform 17"/>
            <p:cNvSpPr/>
            <p:nvPr/>
          </p:nvSpPr>
          <p:spPr>
            <a:xfrm>
              <a:off x="15203160" y="6346800"/>
              <a:ext cx="2055960" cy="1405080"/>
            </a:xfrm>
            <a:custGeom>
              <a:avLst/>
              <a:gdLst/>
              <a:ahLst/>
              <a:cxnLst/>
              <a:rect l="l" t="t" r="r" b="b"/>
              <a:pathLst>
                <a:path w="789709" h="539790">
                  <a:moveTo>
                    <a:pt x="79068" y="0"/>
                  </a:moveTo>
                  <a:lnTo>
                    <a:pt x="710641" y="0"/>
                  </a:lnTo>
                  <a:cubicBezTo>
                    <a:pt x="731611" y="0"/>
                    <a:pt x="751722" y="8330"/>
                    <a:pt x="766550" y="23158"/>
                  </a:cubicBezTo>
                  <a:cubicBezTo>
                    <a:pt x="781379" y="37987"/>
                    <a:pt x="789709" y="58098"/>
                    <a:pt x="789709" y="79068"/>
                  </a:cubicBezTo>
                  <a:lnTo>
                    <a:pt x="789709" y="460722"/>
                  </a:lnTo>
                  <a:cubicBezTo>
                    <a:pt x="789709" y="481692"/>
                    <a:pt x="781379" y="501804"/>
                    <a:pt x="766550" y="516632"/>
                  </a:cubicBezTo>
                  <a:cubicBezTo>
                    <a:pt x="751722" y="531460"/>
                    <a:pt x="731611" y="539790"/>
                    <a:pt x="710641" y="539790"/>
                  </a:cubicBezTo>
                  <a:lnTo>
                    <a:pt x="79068" y="539790"/>
                  </a:lnTo>
                  <a:cubicBezTo>
                    <a:pt x="58098" y="539790"/>
                    <a:pt x="37987" y="531460"/>
                    <a:pt x="23158" y="516632"/>
                  </a:cubicBezTo>
                  <a:cubicBezTo>
                    <a:pt x="8330" y="501804"/>
                    <a:pt x="0" y="481692"/>
                    <a:pt x="0" y="460722"/>
                  </a:cubicBezTo>
                  <a:lnTo>
                    <a:pt x="0" y="79068"/>
                  </a:lnTo>
                  <a:cubicBezTo>
                    <a:pt x="0" y="58098"/>
                    <a:pt x="8330" y="37987"/>
                    <a:pt x="23158" y="23158"/>
                  </a:cubicBezTo>
                  <a:cubicBezTo>
                    <a:pt x="37987" y="8330"/>
                    <a:pt x="58098" y="0"/>
                    <a:pt x="79068" y="0"/>
                  </a:cubicBezTo>
                  <a:close/>
                </a:path>
              </a:pathLst>
            </a:custGeom>
            <a:solidFill>
              <a:srgbClr val="E14761"/>
            </a:solidFill>
            <a:ln w="0">
              <a:noFill/>
            </a:ln>
          </p:spPr>
          <p:style>
            <a:lnRef idx="0">
              <a:scrgbClr r="0" g="0" b="0"/>
            </a:lnRef>
            <a:fillRef idx="0">
              <a:scrgbClr r="0" g="0" b="0"/>
            </a:fillRef>
            <a:effectRef idx="0">
              <a:scrgbClr r="0" g="0" b="0"/>
            </a:effectRef>
            <a:fontRef idx="minor"/>
          </p:style>
        </p:sp>
        <p:sp>
          <p:nvSpPr>
            <p:cNvPr id="269" name="TextBox 18"/>
            <p:cNvSpPr/>
            <p:nvPr/>
          </p:nvSpPr>
          <p:spPr>
            <a:xfrm>
              <a:off x="15203160" y="6198120"/>
              <a:ext cx="2055960" cy="1553760"/>
            </a:xfrm>
            <a:prstGeom prst="rect">
              <a:avLst/>
            </a:prstGeom>
            <a:noFill/>
            <a:ln w="0">
              <a:noFill/>
            </a:ln>
          </p:spPr>
          <p:style>
            <a:lnRef idx="0">
              <a:scrgbClr r="0" g="0" b="0"/>
            </a:lnRef>
            <a:fillRef idx="0">
              <a:scrgbClr r="0" g="0" b="0"/>
            </a:fillRef>
            <a:effectRef idx="0">
              <a:scrgbClr r="0" g="0" b="0"/>
            </a:effectRef>
            <a:fontRef idx="minor"/>
          </p:style>
          <p:txBody>
            <a:bodyPr lIns="45360" tIns="45360" rIns="45360" bIns="45360" anchor="ctr">
              <a:noAutofit/>
            </a:bodyPr>
            <a:lstStyle/>
            <a:p>
              <a:pPr algn="ctr">
                <a:lnSpc>
                  <a:spcPts val="2798"/>
                </a:lnSpc>
              </a:pPr>
              <a:r>
                <a:rPr lang="en-US" sz="2000" b="0" strike="noStrike" spc="-1">
                  <a:solidFill>
                    <a:srgbClr val="000000"/>
                  </a:solidFill>
                  <a:latin typeface="Poppins Bold"/>
                </a:rPr>
                <a:t>Examples</a:t>
              </a:r>
              <a:endParaRPr lang="en-IN" sz="2000" b="0" strike="noStrike" spc="-1">
                <a:latin typeface="Arial"/>
              </a:endParaRPr>
            </a:p>
            <a:p>
              <a:pPr algn="ctr">
                <a:lnSpc>
                  <a:spcPts val="2798"/>
                </a:lnSpc>
              </a:pPr>
              <a:r>
                <a:rPr lang="en-US" sz="2000" b="0" strike="noStrike" spc="-1">
                  <a:solidFill>
                    <a:srgbClr val="000000"/>
                  </a:solidFill>
                  <a:latin typeface="Poppins Bold"/>
                </a:rPr>
                <a:t>(RAG Block)</a:t>
              </a:r>
              <a:endParaRPr lang="en-IN" sz="2000" b="0" strike="noStrike" spc="-1">
                <a:latin typeface="Arial"/>
              </a:endParaRPr>
            </a:p>
          </p:txBody>
        </p:sp>
      </p:grpSp>
      <p:sp>
        <p:nvSpPr>
          <p:cNvPr id="270" name="AutoShape 19"/>
          <p:cNvSpPr/>
          <p:nvPr/>
        </p:nvSpPr>
        <p:spPr>
          <a:xfrm flipV="1">
            <a:off x="10827360" y="4850640"/>
            <a:ext cx="1836000" cy="1496160"/>
          </a:xfrm>
          <a:prstGeom prst="line">
            <a:avLst/>
          </a:prstGeom>
          <a:ln w="38100">
            <a:solidFill>
              <a:srgbClr val="FFFFFF"/>
            </a:solidFill>
            <a:round/>
            <a:tailEnd type="arrow" w="med" len="sm"/>
          </a:ln>
        </p:spPr>
        <p:style>
          <a:lnRef idx="0">
            <a:scrgbClr r="0" g="0" b="0"/>
          </a:lnRef>
          <a:fillRef idx="0">
            <a:scrgbClr r="0" g="0" b="0"/>
          </a:fillRef>
          <a:effectRef idx="0">
            <a:scrgbClr r="0" g="0" b="0"/>
          </a:effectRef>
          <a:fontRef idx="minor"/>
        </p:style>
      </p:sp>
      <p:sp>
        <p:nvSpPr>
          <p:cNvPr id="271" name="AutoShape 20"/>
          <p:cNvSpPr/>
          <p:nvPr/>
        </p:nvSpPr>
        <p:spPr>
          <a:xfrm flipV="1">
            <a:off x="13531320" y="5522040"/>
            <a:ext cx="1800" cy="824760"/>
          </a:xfrm>
          <a:prstGeom prst="line">
            <a:avLst/>
          </a:prstGeom>
          <a:ln w="38100">
            <a:solidFill>
              <a:srgbClr val="FFFFFF"/>
            </a:solidFill>
            <a:round/>
            <a:tailEnd type="arrow" w="med" len="sm"/>
          </a:ln>
        </p:spPr>
        <p:style>
          <a:lnRef idx="0">
            <a:scrgbClr r="0" g="0" b="0"/>
          </a:lnRef>
          <a:fillRef idx="0">
            <a:scrgbClr r="0" g="0" b="0"/>
          </a:fillRef>
          <a:effectRef idx="0">
            <a:scrgbClr r="0" g="0" b="0"/>
          </a:effectRef>
          <a:fontRef idx="minor"/>
        </p:style>
      </p:sp>
      <p:sp>
        <p:nvSpPr>
          <p:cNvPr id="272" name="AutoShape 21"/>
          <p:cNvSpPr/>
          <p:nvPr/>
        </p:nvSpPr>
        <p:spPr>
          <a:xfrm flipH="1" flipV="1">
            <a:off x="14402880" y="4850640"/>
            <a:ext cx="1828080" cy="1496160"/>
          </a:xfrm>
          <a:prstGeom prst="line">
            <a:avLst/>
          </a:prstGeom>
          <a:ln w="38100">
            <a:solidFill>
              <a:srgbClr val="FFFFFF"/>
            </a:solidFill>
            <a:round/>
            <a:tailEnd type="arrow" w="med" len="sm"/>
          </a:ln>
        </p:spPr>
        <p:style>
          <a:lnRef idx="0">
            <a:scrgbClr r="0" g="0" b="0"/>
          </a:lnRef>
          <a:fillRef idx="0">
            <a:scrgbClr r="0" g="0" b="0"/>
          </a:fillRef>
          <a:effectRef idx="0">
            <a:scrgbClr r="0" g="0" b="0"/>
          </a:effectRef>
          <a:fontRef idx="minor"/>
        </p:style>
      </p:sp>
      <p:sp>
        <p:nvSpPr>
          <p:cNvPr id="273" name="AutoShape 22"/>
          <p:cNvSpPr/>
          <p:nvPr/>
        </p:nvSpPr>
        <p:spPr>
          <a:xfrm flipV="1">
            <a:off x="13533120" y="3770280"/>
            <a:ext cx="360" cy="408600"/>
          </a:xfrm>
          <a:prstGeom prst="line">
            <a:avLst/>
          </a:prstGeom>
          <a:ln w="38100">
            <a:solidFill>
              <a:srgbClr val="FFFFFF"/>
            </a:solidFill>
            <a:round/>
            <a:tailEnd type="arrow" w="med" len="sm"/>
          </a:ln>
        </p:spPr>
        <p:style>
          <a:lnRef idx="0">
            <a:scrgbClr r="0" g="0" b="0"/>
          </a:lnRef>
          <a:fillRef idx="0">
            <a:scrgbClr r="0" g="0" b="0"/>
          </a:fillRef>
          <a:effectRef idx="0">
            <a:scrgbClr r="0" g="0" b="0"/>
          </a:effectRef>
          <a:fontRef idx="minor"/>
        </p:style>
      </p:sp>
      <p:grpSp>
        <p:nvGrpSpPr>
          <p:cNvPr id="274" name="Group 23"/>
          <p:cNvGrpSpPr/>
          <p:nvPr/>
        </p:nvGrpSpPr>
        <p:grpSpPr>
          <a:xfrm>
            <a:off x="17461800" y="9460800"/>
            <a:ext cx="1652040" cy="1652040"/>
            <a:chOff x="17461800" y="9460800"/>
            <a:chExt cx="1652040" cy="1652040"/>
          </a:xfrm>
        </p:grpSpPr>
        <p:sp>
          <p:nvSpPr>
            <p:cNvPr id="275" name="Freeform 24"/>
            <p:cNvSpPr/>
            <p:nvPr/>
          </p:nvSpPr>
          <p:spPr>
            <a:xfrm>
              <a:off x="17461800" y="9460800"/>
              <a:ext cx="1652040" cy="16520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grpSp>
        <p:nvGrpSpPr>
          <p:cNvPr id="276" name="Group 25"/>
          <p:cNvGrpSpPr/>
          <p:nvPr/>
        </p:nvGrpSpPr>
        <p:grpSpPr>
          <a:xfrm>
            <a:off x="1888560" y="1888200"/>
            <a:ext cx="7471440" cy="1922400"/>
            <a:chOff x="1888560" y="1888200"/>
            <a:chExt cx="7471440" cy="1922400"/>
          </a:xfrm>
        </p:grpSpPr>
        <p:grpSp>
          <p:nvGrpSpPr>
            <p:cNvPr id="277" name="Group 26"/>
            <p:cNvGrpSpPr/>
            <p:nvPr/>
          </p:nvGrpSpPr>
          <p:grpSpPr>
            <a:xfrm>
              <a:off x="1888560" y="1888200"/>
              <a:ext cx="1231560" cy="1079640"/>
              <a:chOff x="1888560" y="1888200"/>
              <a:chExt cx="1231560" cy="1079640"/>
            </a:xfrm>
          </p:grpSpPr>
          <p:sp>
            <p:nvSpPr>
              <p:cNvPr id="278" name="Freeform 27"/>
              <p:cNvSpPr/>
              <p:nvPr/>
            </p:nvSpPr>
            <p:spPr>
              <a:xfrm>
                <a:off x="1888560" y="1888200"/>
                <a:ext cx="1231560" cy="107964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a:ln w="0">
                <a:noFill/>
              </a:ln>
            </p:spPr>
            <p:style>
              <a:lnRef idx="0">
                <a:scrgbClr r="0" g="0" b="0"/>
              </a:lnRef>
              <a:fillRef idx="0">
                <a:scrgbClr r="0" g="0" b="0"/>
              </a:fillRef>
              <a:effectRef idx="0">
                <a:scrgbClr r="0" g="0" b="0"/>
              </a:effectRef>
              <a:fontRef idx="minor"/>
            </p:style>
          </p:sp>
        </p:grpSp>
        <p:sp>
          <p:nvSpPr>
            <p:cNvPr id="279" name="TextBox 28"/>
            <p:cNvSpPr/>
            <p:nvPr/>
          </p:nvSpPr>
          <p:spPr>
            <a:xfrm>
              <a:off x="2273760" y="2106000"/>
              <a:ext cx="7086240" cy="1704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ts val="6710"/>
                </a:lnSpc>
              </a:pPr>
              <a:r>
                <a:rPr lang="en-US" sz="5500" b="0" strike="noStrike" spc="-1">
                  <a:solidFill>
                    <a:srgbClr val="FFFFFF"/>
                  </a:solidFill>
                  <a:latin typeface="Poppins Bold"/>
                </a:rPr>
                <a:t>TOOL SELECTOR BLOCK</a:t>
              </a:r>
              <a:endParaRPr lang="en-IN" sz="5500" b="0" strike="noStrike" spc="-1">
                <a:latin typeface="Arial"/>
              </a:endParaRPr>
            </a:p>
          </p:txBody>
        </p:sp>
      </p:grpSp>
      <p:grpSp>
        <p:nvGrpSpPr>
          <p:cNvPr id="280" name="Group 29"/>
          <p:cNvGrpSpPr/>
          <p:nvPr/>
        </p:nvGrpSpPr>
        <p:grpSpPr>
          <a:xfrm>
            <a:off x="396720" y="593280"/>
            <a:ext cx="3169440" cy="870480"/>
            <a:chOff x="396720" y="593280"/>
            <a:chExt cx="3169440" cy="870480"/>
          </a:xfrm>
        </p:grpSpPr>
        <p:grpSp>
          <p:nvGrpSpPr>
            <p:cNvPr id="281" name="Group 30"/>
            <p:cNvGrpSpPr/>
            <p:nvPr/>
          </p:nvGrpSpPr>
          <p:grpSpPr>
            <a:xfrm>
              <a:off x="573120" y="593280"/>
              <a:ext cx="2993040" cy="870480"/>
              <a:chOff x="573120" y="593280"/>
              <a:chExt cx="2993040" cy="870480"/>
            </a:xfrm>
          </p:grpSpPr>
          <p:sp>
            <p:nvSpPr>
              <p:cNvPr id="282" name="Freeform 31"/>
              <p:cNvSpPr/>
              <p:nvPr/>
            </p:nvSpPr>
            <p:spPr>
              <a:xfrm>
                <a:off x="573120" y="593280"/>
                <a:ext cx="2993040" cy="87048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a:ln w="0">
                <a:noFill/>
              </a:ln>
            </p:spPr>
            <p:style>
              <a:lnRef idx="0">
                <a:scrgbClr r="0" g="0" b="0"/>
              </a:lnRef>
              <a:fillRef idx="0">
                <a:scrgbClr r="0" g="0" b="0"/>
              </a:fillRef>
              <a:effectRef idx="0">
                <a:scrgbClr r="0" g="0" b="0"/>
              </a:effectRef>
              <a:fontRef idx="minor"/>
            </p:style>
          </p:sp>
        </p:grpSp>
        <p:sp>
          <p:nvSpPr>
            <p:cNvPr id="283" name="Freeform 32"/>
            <p:cNvSpPr/>
            <p:nvPr/>
          </p:nvSpPr>
          <p:spPr>
            <a:xfrm>
              <a:off x="396720" y="637200"/>
              <a:ext cx="1442520" cy="753480"/>
            </a:xfrm>
            <a:custGeom>
              <a:avLst/>
              <a:gdLst/>
              <a:ahLst/>
              <a:cxnLst/>
              <a:rect l="l" t="t" r="r" b="b"/>
              <a:pathLst>
                <a:path w="1924028" h="1005173">
                  <a:moveTo>
                    <a:pt x="0" y="0"/>
                  </a:moveTo>
                  <a:lnTo>
                    <a:pt x="1924028" y="0"/>
                  </a:lnTo>
                  <a:lnTo>
                    <a:pt x="1924028" y="1005172"/>
                  </a:lnTo>
                  <a:lnTo>
                    <a:pt x="0" y="1005172"/>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284" name="TextBox 33"/>
            <p:cNvSpPr/>
            <p:nvPr/>
          </p:nvSpPr>
          <p:spPr>
            <a:xfrm>
              <a:off x="1387800" y="809640"/>
              <a:ext cx="1890360" cy="370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a:lnSpc>
                  <a:spcPts val="2917"/>
                </a:lnSpc>
              </a:pPr>
              <a:r>
                <a:rPr lang="en-US" sz="2090" b="0" strike="noStrike" spc="-1">
                  <a:solidFill>
                    <a:srgbClr val="FFFFFF"/>
                  </a:solidFill>
                  <a:latin typeface="Poppins"/>
                </a:rPr>
                <a:t>DevRev</a:t>
              </a:r>
              <a:endParaRPr lang="en-IN" sz="2090" b="0" strike="noStrike" spc="-1">
                <a:latin typeface="Arial"/>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TotalTime>
  <Words>1155</Words>
  <Application>Microsoft Office PowerPoint</Application>
  <PresentationFormat>Custom</PresentationFormat>
  <Paragraphs>278</Paragraphs>
  <Slides>28</Slides>
  <Notes>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Calibri</vt:lpstr>
      <vt:lpstr>Canva Sans</vt:lpstr>
      <vt:lpstr>Canva Sans Bold</vt:lpstr>
      <vt:lpstr>Poppins</vt:lpstr>
      <vt:lpstr>Poppins Bold</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InterIIT 12.0 DevRev Presentation</dc:title>
  <dc:subject/>
  <dc:creator/>
  <dc:description/>
  <cp:lastModifiedBy>Soham Pandit</cp:lastModifiedBy>
  <cp:revision>3</cp:revision>
  <dcterms:created xsi:type="dcterms:W3CDTF">2006-08-16T00:00:00Z</dcterms:created>
  <dcterms:modified xsi:type="dcterms:W3CDTF">2023-12-22T06:19:37Z</dcterms:modified>
  <dc:identifier>DAF3fiZgJ4Y</dc:identifier>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